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6858000" cx="12192000"/>
  <p:notesSz cx="6858000" cy="9144000"/>
  <p:embeddedFontLst>
    <p:embeddedFont>
      <p:font typeface="Economica"/>
      <p:regular r:id="rId43"/>
      <p:bold r:id="rId44"/>
      <p:italic r:id="rId45"/>
      <p:boldItalic r:id="rId46"/>
    </p:embeddedFont>
    <p:embeddedFont>
      <p:font typeface="Garamond"/>
      <p:regular r:id="rId47"/>
      <p:bold r:id="rId48"/>
      <p:italic r:id="rId49"/>
      <p:boldItalic r:id="rId50"/>
    </p:embeddedFont>
    <p:embeddedFont>
      <p:font typeface="Quicksand"/>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3" roundtripDataSignature="AMtx7miWK0PERglkCGX4FviSn2MBJkCv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Economica-bold.fntdata"/><Relationship Id="rId43" Type="http://schemas.openxmlformats.org/officeDocument/2006/relationships/font" Target="fonts/Economica-regular.fntdata"/><Relationship Id="rId46" Type="http://schemas.openxmlformats.org/officeDocument/2006/relationships/font" Target="fonts/Economica-boldItalic.fntdata"/><Relationship Id="rId45" Type="http://schemas.openxmlformats.org/officeDocument/2006/relationships/font" Target="fonts/Economica-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Garamond-bold.fntdata"/><Relationship Id="rId47" Type="http://schemas.openxmlformats.org/officeDocument/2006/relationships/font" Target="fonts/Garamond-regular.fntdata"/><Relationship Id="rId49" Type="http://schemas.openxmlformats.org/officeDocument/2006/relationships/font" Target="fonts/Garamon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Quicksand-regular.fntdata"/><Relationship Id="rId50" Type="http://schemas.openxmlformats.org/officeDocument/2006/relationships/font" Target="fonts/Garamond-boldItalic.fntdata"/><Relationship Id="rId53" Type="http://customschemas.google.com/relationships/presentationmetadata" Target="metadata"/><Relationship Id="rId52" Type="http://schemas.openxmlformats.org/officeDocument/2006/relationships/font" Target="fonts/Quicksand-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Most other ML approaches are shallow (they map inputs to outputs in a single layer / transformation, or few layers). Deep here refers to the fact that there is a layered approach to transformation. 4 or more layers, generally, by which transformations feed into other transformations, enabling flexible representation of mappings. </a:t>
            </a:r>
            <a:endParaRPr/>
          </a:p>
        </p:txBody>
      </p:sp>
      <p:sp>
        <p:nvSpPr>
          <p:cNvPr id="215" name="Google Shape;21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Vanishing gradient problem, </a:t>
            </a:r>
            <a:endParaRPr/>
          </a:p>
        </p:txBody>
      </p:sp>
      <p:sp>
        <p:nvSpPr>
          <p:cNvPr id="231" name="Google Shape;231;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define the network structure (layers / nodes / edges) and the activate functions (within each node). Our data, X and Y (inputs and labels) are given. Our goal is then to “learn” the remaining parameters, i.e., the w’s and b’s.</a:t>
            </a:r>
            <a:endParaRPr/>
          </a:p>
        </p:txBody>
      </p:sp>
      <p:sp>
        <p:nvSpPr>
          <p:cNvPr id="292" name="Google Shape;292;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How do we learn the parameters? We need a way to quantify how well we are doing. This is what the loss function is for; it informs our optimization about how ”optimal” our current set of parameter values is. </a:t>
            </a:r>
            <a:endParaRPr/>
          </a:p>
        </p:txBody>
      </p:sp>
      <p:sp>
        <p:nvSpPr>
          <p:cNvPr id="300" name="Google Shape;30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endParaRPr/>
          </a:p>
        </p:txBody>
      </p:sp>
      <p:sp>
        <p:nvSpPr>
          <p:cNvPr id="308" name="Google Shape;308;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GPUs were developed to handle parallel processing capabilities needed for high end video game graphics. Turns out those same designs were useful for training a neural net (parallel computation, through vectorization of code). Basically, training a deep net involves performing a shitload of matrix multiplications. It’s better if we can do those calculations in parallel rather than sequentially. GPUs (and now TPUs) enable a ton of parallelization, speeding up the calculations. </a:t>
            </a:r>
            <a:endParaRPr/>
          </a:p>
        </p:txBody>
      </p:sp>
      <p:sp>
        <p:nvSpPr>
          <p:cNvPr id="346" name="Google Shape;346;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40"/>
          <p:cNvSpPr txBox="1"/>
          <p:nvPr/>
        </p:nvSpPr>
        <p:spPr>
          <a:xfrm>
            <a:off x="168440" y="6349018"/>
            <a:ext cx="169508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Economica"/>
                <a:ea typeface="Economica"/>
                <a:cs typeface="Economica"/>
                <a:sym typeface="Economica"/>
              </a:rPr>
              <a:t>© Gordon Burtch, 2022</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4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5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5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41"/>
          <p:cNvSpPr txBox="1"/>
          <p:nvPr/>
        </p:nvSpPr>
        <p:spPr>
          <a:xfrm>
            <a:off x="168440" y="6349018"/>
            <a:ext cx="169508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Economica"/>
                <a:ea typeface="Economica"/>
                <a:cs typeface="Economica"/>
                <a:sym typeface="Economica"/>
              </a:rPr>
              <a:t>© Gordon Burtch, 2022</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4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4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4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4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4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4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4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4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4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4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48"/>
          <p:cNvSpPr/>
          <p:nvPr>
            <p:ph idx="2" type="pic"/>
          </p:nvPr>
        </p:nvSpPr>
        <p:spPr>
          <a:xfrm>
            <a:off x="5183188" y="987425"/>
            <a:ext cx="6172200" cy="4873625"/>
          </a:xfrm>
          <a:prstGeom prst="rect">
            <a:avLst/>
          </a:prstGeom>
          <a:noFill/>
          <a:ln>
            <a:noFill/>
          </a:ln>
        </p:spPr>
      </p:sp>
      <p:sp>
        <p:nvSpPr>
          <p:cNvPr id="69" name="Google Shape;69;p4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1" Type="http://schemas.openxmlformats.org/officeDocument/2006/relationships/image" Target="../media/image15.jpg"/><Relationship Id="rId10" Type="http://schemas.openxmlformats.org/officeDocument/2006/relationships/image" Target="../media/image2.png"/><Relationship Id="rId13" Type="http://schemas.openxmlformats.org/officeDocument/2006/relationships/image" Target="../media/image25.jpg"/><Relationship Id="rId12"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16.jpg"/><Relationship Id="rId9"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11.png"/><Relationship Id="rId8"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7.jpg"/><Relationship Id="rId4" Type="http://schemas.openxmlformats.org/officeDocument/2006/relationships/image" Target="../media/image51.jpg"/><Relationship Id="rId5" Type="http://schemas.openxmlformats.org/officeDocument/2006/relationships/image" Target="../media/image53.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5.jp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colab.research.google.com/" TargetMode="External"/><Relationship Id="rId4" Type="http://schemas.openxmlformats.org/officeDocument/2006/relationships/image" Target="../media/image8.jpg"/><Relationship Id="rId5" Type="http://schemas.openxmlformats.org/officeDocument/2006/relationships/image" Target="../media/image20.png"/><Relationship Id="rId6" Type="http://schemas.openxmlformats.org/officeDocument/2006/relationships/image" Target="../media/image28.png"/><Relationship Id="rId7"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7200" u="none" cap="none" strike="noStrike">
                  <a:solidFill>
                    <a:schemeClr val="dk1"/>
                  </a:solidFill>
                  <a:latin typeface="Economica"/>
                  <a:ea typeface="Economica"/>
                  <a:cs typeface="Economica"/>
                  <a:sym typeface="Economica"/>
                </a:rPr>
                <a:t>Intro to Neural Nets</a:t>
              </a:r>
              <a:endParaRPr/>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cap="flat" cmpd="sng" w="38100">
                <a:solidFill>
                  <a:schemeClr val="accent1"/>
                </a:solidFill>
                <a:prstDash val="solid"/>
                <a:miter lim="800000"/>
                <a:headEnd len="sm" w="sm" type="none"/>
                <a:tailEnd len="sm" w="sm" type="none"/>
              </a:ln>
            </p:spPr>
          </p:cxnSp>
          <p:cxnSp>
            <p:nvCxnSpPr>
              <p:cNvPr id="93" name="Google Shape;93;p1"/>
              <p:cNvCxnSpPr/>
              <p:nvPr/>
            </p:nvCxnSpPr>
            <p:spPr>
              <a:xfrm rot="10800000">
                <a:off x="3132555" y="2419542"/>
                <a:ext cx="0" cy="1070810"/>
              </a:xfrm>
              <a:prstGeom prst="straightConnector1">
                <a:avLst/>
              </a:prstGeom>
              <a:noFill/>
              <a:ln cap="flat" cmpd="sng" w="38100">
                <a:solidFill>
                  <a:schemeClr val="accent1"/>
                </a:solidFill>
                <a:prstDash val="solid"/>
                <a:miter lim="800000"/>
                <a:headEnd len="sm" w="sm" type="none"/>
                <a:tailEnd len="sm" w="sm" type="none"/>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cap="flat" cmpd="sng" w="38100">
                <a:solidFill>
                  <a:schemeClr val="accent1"/>
                </a:solidFill>
                <a:prstDash val="solid"/>
                <a:miter lim="800000"/>
                <a:headEnd len="sm" w="sm" type="none"/>
                <a:tailEnd len="sm" w="sm" type="none"/>
              </a:ln>
            </p:spPr>
          </p:cxnSp>
          <p:cxnSp>
            <p:nvCxnSpPr>
              <p:cNvPr id="96" name="Google Shape;96;p1"/>
              <p:cNvCxnSpPr/>
              <p:nvPr/>
            </p:nvCxnSpPr>
            <p:spPr>
              <a:xfrm rot="10800000">
                <a:off x="3269088" y="2458482"/>
                <a:ext cx="0" cy="1070810"/>
              </a:xfrm>
              <a:prstGeom prst="straightConnector1">
                <a:avLst/>
              </a:prstGeom>
              <a:noFill/>
              <a:ln cap="flat" cmpd="sng" w="38100">
                <a:solidFill>
                  <a:schemeClr val="accent1"/>
                </a:solidFill>
                <a:prstDash val="solid"/>
                <a:miter lim="800000"/>
                <a:headEnd len="sm" w="sm" type="none"/>
                <a:tailEnd len="sm" w="sm" type="none"/>
              </a:ln>
            </p:spPr>
          </p:cxnSp>
        </p:grpSp>
      </p:grpSp>
      <p:sp>
        <p:nvSpPr>
          <p:cNvPr id="97" name="Google Shape;97;p1"/>
          <p:cNvSpPr txBox="1"/>
          <p:nvPr/>
        </p:nvSpPr>
        <p:spPr>
          <a:xfrm>
            <a:off x="4062662" y="3429000"/>
            <a:ext cx="406667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800" u="none" cap="none" strike="noStrike">
                <a:solidFill>
                  <a:schemeClr val="dk1"/>
                </a:solidFill>
                <a:latin typeface="Economica"/>
                <a:ea typeface="Economica"/>
                <a:cs typeface="Economica"/>
                <a:sym typeface="Economica"/>
              </a:rPr>
              <a:t>Course Logistics and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0"/>
          <p:cNvSpPr txBox="1"/>
          <p:nvPr/>
        </p:nvSpPr>
        <p:spPr>
          <a:xfrm>
            <a:off x="2865520" y="330391"/>
            <a:ext cx="646095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Google Colab</a:t>
            </a:r>
            <a:endParaRPr sz="5400">
              <a:solidFill>
                <a:schemeClr val="dk1"/>
              </a:solidFill>
              <a:latin typeface="Economica"/>
              <a:ea typeface="Economica"/>
              <a:cs typeface="Economica"/>
              <a:sym typeface="Economica"/>
            </a:endParaRPr>
          </a:p>
        </p:txBody>
      </p:sp>
      <p:pic>
        <p:nvPicPr>
          <p:cNvPr id="184" name="Google Shape;184;p10"/>
          <p:cNvPicPr preferRelativeResize="0"/>
          <p:nvPr/>
        </p:nvPicPr>
        <p:blipFill rotWithShape="1">
          <a:blip r:embed="rId3">
            <a:alphaModFix/>
          </a:blip>
          <a:srcRect b="0" l="0" r="0" t="0"/>
          <a:stretch/>
        </p:blipFill>
        <p:spPr>
          <a:xfrm>
            <a:off x="1237886" y="1453019"/>
            <a:ext cx="9716227" cy="4698151"/>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1"/>
          <p:cNvSpPr txBox="1"/>
          <p:nvPr/>
        </p:nvSpPr>
        <p:spPr>
          <a:xfrm>
            <a:off x="1036721" y="324152"/>
            <a:ext cx="646095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dk1"/>
                </a:solidFill>
                <a:latin typeface="Economica"/>
                <a:ea typeface="Economica"/>
                <a:cs typeface="Economica"/>
                <a:sym typeface="Economica"/>
              </a:rPr>
              <a:t>Course Timeline</a:t>
            </a:r>
            <a:endParaRPr/>
          </a:p>
        </p:txBody>
      </p:sp>
      <p:sp>
        <p:nvSpPr>
          <p:cNvPr id="190" name="Google Shape;190;p11"/>
          <p:cNvSpPr txBox="1"/>
          <p:nvPr/>
        </p:nvSpPr>
        <p:spPr>
          <a:xfrm>
            <a:off x="772056" y="1445242"/>
            <a:ext cx="4479042" cy="49475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AGENDA</a:t>
            </a:r>
            <a:endParaRPr/>
          </a:p>
          <a:p>
            <a:pPr indent="0" lvl="0" marL="0" marR="0" rtl="0" algn="l">
              <a:spcBef>
                <a:spcPts val="0"/>
              </a:spcBef>
              <a:spcAft>
                <a:spcPts val="0"/>
              </a:spcAft>
              <a:buNone/>
            </a:pPr>
            <a:r>
              <a:t/>
            </a:r>
            <a:endParaRPr b="1" sz="1050">
              <a:solidFill>
                <a:schemeClr val="dk1"/>
              </a:solidFill>
              <a:latin typeface="Quicksand"/>
              <a:ea typeface="Quicksand"/>
              <a:cs typeface="Quicksand"/>
              <a:sym typeface="Quicksand"/>
            </a:endParaRPr>
          </a:p>
          <a:p>
            <a:pPr indent="-171450" lvl="0" marL="171450" marR="0" rtl="0" algn="l">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We will start with the concepts.</a:t>
            </a:r>
            <a:endParaRPr/>
          </a:p>
          <a:p>
            <a:pPr indent="-171450" lvl="0" marL="171450" marR="0" rtl="0" algn="l">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We will then get into basic neural networks for simple prediction problems.</a:t>
            </a:r>
            <a:endParaRPr/>
          </a:p>
          <a:p>
            <a:pPr indent="-171450" lvl="0" marL="171450" marR="0" rtl="0" algn="l">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Finally, we will get into more complex use cases, namely computer vision, NLP, and time series. </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NOTE TIMING OF DELIVERABLES</a:t>
            </a:r>
            <a:endParaRPr/>
          </a:p>
          <a:p>
            <a:pPr indent="0" lvl="0" marL="0" marR="0" rtl="0" algn="l">
              <a:spcBef>
                <a:spcPts val="0"/>
              </a:spcBef>
              <a:spcAft>
                <a:spcPts val="0"/>
              </a:spcAft>
              <a:buNone/>
            </a:pPr>
            <a:r>
              <a:t/>
            </a:r>
            <a:endParaRPr b="1" sz="1050">
              <a:solidFill>
                <a:schemeClr val="dk1"/>
              </a:solidFill>
              <a:latin typeface="Quicksand"/>
              <a:ea typeface="Quicksand"/>
              <a:cs typeface="Quicksand"/>
              <a:sym typeface="Quicksand"/>
            </a:endParaRPr>
          </a:p>
          <a:p>
            <a:pPr indent="-171450" lvl="0" marL="171450" marR="0" rtl="0" algn="l">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First homework on basic prediction.</a:t>
            </a:r>
            <a:endParaRPr/>
          </a:p>
          <a:p>
            <a:pPr indent="-171450" lvl="0" marL="171450" marR="0" rtl="0" algn="l">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Second homework on image-based prediction. </a:t>
            </a:r>
            <a:endParaRPr/>
          </a:p>
          <a:p>
            <a:pPr indent="-171450" lvl="0" marL="171450" marR="0" rtl="0" algn="l">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There will be sign-ups for the week of 2/8 – 2/10, for your mid-point project check-in meeting.</a:t>
            </a:r>
            <a:endParaRPr/>
          </a:p>
          <a:p>
            <a:pPr indent="0" lvl="0" marL="0" marR="0" rtl="0" algn="l">
              <a:spcBef>
                <a:spcPts val="0"/>
              </a:spcBef>
              <a:spcAft>
                <a:spcPts val="0"/>
              </a:spcAft>
              <a:buNone/>
            </a:pPr>
            <a:r>
              <a:t/>
            </a:r>
            <a:endParaRPr sz="1400">
              <a:solidFill>
                <a:schemeClr val="dk1"/>
              </a:solidFill>
              <a:latin typeface="Quicksand"/>
              <a:ea typeface="Quicksand"/>
              <a:cs typeface="Quicksand"/>
              <a:sym typeface="Quicksand"/>
            </a:endParaRPr>
          </a:p>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ONE FLEX WEEK</a:t>
            </a:r>
            <a:endParaRPr/>
          </a:p>
          <a:p>
            <a:pPr indent="0" lvl="0" marL="0" marR="0" rtl="0" algn="l">
              <a:spcBef>
                <a:spcPts val="0"/>
              </a:spcBef>
              <a:spcAft>
                <a:spcPts val="0"/>
              </a:spcAft>
              <a:buNone/>
            </a:pPr>
            <a:r>
              <a:t/>
            </a:r>
            <a:endParaRPr b="1" sz="1050">
              <a:solidFill>
                <a:schemeClr val="dk1"/>
              </a:solidFill>
              <a:latin typeface="Quicksand"/>
              <a:ea typeface="Quicksand"/>
              <a:cs typeface="Quicksand"/>
              <a:sym typeface="Quicksand"/>
            </a:endParaRPr>
          </a:p>
          <a:p>
            <a:pPr indent="-171450" lvl="0" marL="171450" marR="0" rtl="0" algn="l">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This course is significantly revamped, so I reserve the right to revise our schedule depending on how we progress. Week 7 is tentatively going to cover autoencoders and perhaps another topic, but we may be playing catch-up at that point!</a:t>
            </a:r>
            <a:endParaRPr/>
          </a:p>
        </p:txBody>
      </p:sp>
      <p:pic>
        <p:nvPicPr>
          <p:cNvPr id="191" name="Google Shape;191;p11"/>
          <p:cNvPicPr preferRelativeResize="0"/>
          <p:nvPr/>
        </p:nvPicPr>
        <p:blipFill rotWithShape="1">
          <a:blip r:embed="rId3">
            <a:alphaModFix/>
          </a:blip>
          <a:srcRect b="0" l="0" r="0" t="0"/>
          <a:stretch/>
        </p:blipFill>
        <p:spPr>
          <a:xfrm>
            <a:off x="6321468" y="324152"/>
            <a:ext cx="5323944" cy="63530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2"/>
          <p:cNvSpPr txBox="1"/>
          <p:nvPr/>
        </p:nvSpPr>
        <p:spPr>
          <a:xfrm>
            <a:off x="1187977" y="2359358"/>
            <a:ext cx="9816045" cy="3416320"/>
          </a:xfrm>
          <a:prstGeom prst="rect">
            <a:avLst/>
          </a:prstGeom>
          <a:noFill/>
          <a:ln>
            <a:noFill/>
          </a:ln>
        </p:spPr>
        <p:txBody>
          <a:bodyPr anchorCtr="0" anchor="t" bIns="45700" lIns="91425" spcFirstLastPara="1" rIns="91425" wrap="square" tIns="45700">
            <a:spAutoFit/>
          </a:bodyPr>
          <a:lstStyle/>
          <a:p>
            <a:pPr indent="0" lvl="1" marL="11113" marR="0" rtl="0" algn="l">
              <a:spcBef>
                <a:spcPts val="0"/>
              </a:spcBef>
              <a:spcAft>
                <a:spcPts val="0"/>
              </a:spcAft>
              <a:buNone/>
            </a:pPr>
            <a:r>
              <a:rPr b="1" i="0" lang="en-US" sz="2400" u="none" cap="none" strike="noStrike">
                <a:solidFill>
                  <a:schemeClr val="dk1"/>
                </a:solidFill>
                <a:latin typeface="Quicksand"/>
                <a:ea typeface="Quicksand"/>
                <a:cs typeface="Quicksand"/>
                <a:sym typeface="Quicksand"/>
              </a:rPr>
              <a:t>LECTURES</a:t>
            </a:r>
            <a:endParaRPr b="0" i="0" sz="3200" u="none" cap="none" strike="noStrike">
              <a:solidFill>
                <a:schemeClr val="dk1"/>
              </a:solidFill>
              <a:latin typeface="Economica"/>
              <a:ea typeface="Economica"/>
              <a:cs typeface="Economica"/>
              <a:sym typeface="Economica"/>
            </a:endParaRPr>
          </a:p>
          <a:p>
            <a:pPr indent="-241300" lvl="1" marL="354013" marR="0" rtl="0" algn="l">
              <a:spcBef>
                <a:spcPts val="0"/>
              </a:spcBef>
              <a:spcAft>
                <a:spcPts val="0"/>
              </a:spcAft>
              <a:buClr>
                <a:schemeClr val="dk1"/>
              </a:buClr>
              <a:buSzPts val="1600"/>
              <a:buFont typeface="Arial"/>
              <a:buNone/>
            </a:pPr>
            <a:r>
              <a:t/>
            </a:r>
            <a:endParaRPr b="0" i="0" sz="1600" u="none" cap="none" strike="noStrike">
              <a:solidFill>
                <a:schemeClr val="dk1"/>
              </a:solidFill>
              <a:latin typeface="Quicksand"/>
              <a:ea typeface="Quicksand"/>
              <a:cs typeface="Quicksand"/>
              <a:sym typeface="Quicksand"/>
            </a:endParaRPr>
          </a:p>
          <a:p>
            <a:pPr indent="-171450" lvl="1" marL="182563" marR="0" rtl="0" algn="l">
              <a:spcBef>
                <a:spcPts val="0"/>
              </a:spcBef>
              <a:spcAft>
                <a:spcPts val="0"/>
              </a:spcAft>
              <a:buClr>
                <a:schemeClr val="dk1"/>
              </a:buClr>
              <a:buSzPts val="1600"/>
              <a:buFont typeface="Arial"/>
              <a:buChar char="•"/>
            </a:pPr>
            <a:r>
              <a:rPr b="0" i="0" lang="en-US" sz="1600" u="none" cap="none" strike="noStrike">
                <a:solidFill>
                  <a:schemeClr val="dk1"/>
                </a:solidFill>
                <a:latin typeface="Quicksand"/>
                <a:ea typeface="Quicksand"/>
                <a:cs typeface="Quicksand"/>
                <a:sym typeface="Quicksand"/>
              </a:rPr>
              <a:t>We will meet twice weekly (beginning from Week 2), for ~2.5 hours each session. I will incorporate a 20-minute break in the middle of each session. </a:t>
            </a:r>
            <a:endParaRPr/>
          </a:p>
          <a:p>
            <a:pPr indent="-171450" lvl="1" marL="182563" marR="0" rtl="0" algn="l">
              <a:spcBef>
                <a:spcPts val="0"/>
              </a:spcBef>
              <a:spcAft>
                <a:spcPts val="0"/>
              </a:spcAft>
              <a:buClr>
                <a:schemeClr val="dk1"/>
              </a:buClr>
              <a:buSzPts val="1600"/>
              <a:buFont typeface="Arial"/>
              <a:buChar char="•"/>
            </a:pPr>
            <a:r>
              <a:rPr b="0" i="0" lang="en-US" sz="1600" u="none" cap="none" strike="noStrike">
                <a:solidFill>
                  <a:schemeClr val="dk1"/>
                </a:solidFill>
                <a:latin typeface="Quicksand"/>
                <a:ea typeface="Quicksand"/>
                <a:cs typeface="Quicksand"/>
                <a:sym typeface="Quicksand"/>
              </a:rPr>
              <a:t>The first half of each session will focus on lecture / concepts / explanation.</a:t>
            </a:r>
            <a:endParaRPr/>
          </a:p>
          <a:p>
            <a:pPr indent="0" lvl="0" marL="0" marR="0" rtl="0" algn="l">
              <a:spcBef>
                <a:spcPts val="0"/>
              </a:spcBef>
              <a:spcAft>
                <a:spcPts val="0"/>
              </a:spcAft>
              <a:buNone/>
            </a:pPr>
            <a:r>
              <a:t/>
            </a:r>
            <a:endParaRPr sz="2400">
              <a:solidFill>
                <a:schemeClr val="dk1"/>
              </a:solidFill>
              <a:latin typeface="Economica"/>
              <a:ea typeface="Economica"/>
              <a:cs typeface="Economica"/>
              <a:sym typeface="Economica"/>
            </a:endParaRPr>
          </a:p>
          <a:p>
            <a:pPr indent="0" lvl="1" marL="11113" marR="0" rtl="0" algn="l">
              <a:spcBef>
                <a:spcPts val="0"/>
              </a:spcBef>
              <a:spcAft>
                <a:spcPts val="0"/>
              </a:spcAft>
              <a:buNone/>
            </a:pPr>
            <a:r>
              <a:rPr b="1" i="0" lang="en-US" sz="2400" u="none" cap="none" strike="noStrike">
                <a:solidFill>
                  <a:schemeClr val="dk1"/>
                </a:solidFill>
                <a:latin typeface="Quicksand"/>
                <a:ea typeface="Quicksand"/>
                <a:cs typeface="Quicksand"/>
                <a:sym typeface="Quicksand"/>
              </a:rPr>
              <a:t>HANDS-ON EXERCISES</a:t>
            </a:r>
            <a:endParaRPr b="0" i="0" sz="2400" u="none" cap="none" strike="noStrike">
              <a:solidFill>
                <a:schemeClr val="dk1"/>
              </a:solidFill>
              <a:latin typeface="Economica"/>
              <a:ea typeface="Economica"/>
              <a:cs typeface="Economica"/>
              <a:sym typeface="Economica"/>
            </a:endParaRPr>
          </a:p>
          <a:p>
            <a:pPr indent="0" lvl="1" marL="11113" marR="0" rtl="0" algn="l">
              <a:spcBef>
                <a:spcPts val="0"/>
              </a:spcBef>
              <a:spcAft>
                <a:spcPts val="0"/>
              </a:spcAft>
              <a:buNone/>
            </a:pPr>
            <a:r>
              <a:t/>
            </a:r>
            <a:endParaRPr b="0" i="0" sz="1600" u="none" cap="none" strike="noStrike">
              <a:solidFill>
                <a:schemeClr val="dk1"/>
              </a:solidFill>
              <a:latin typeface="Quicksand"/>
              <a:ea typeface="Quicksand"/>
              <a:cs typeface="Quicksand"/>
              <a:sym typeface="Quicksand"/>
            </a:endParaRPr>
          </a:p>
          <a:p>
            <a:pPr indent="-171450" lvl="1" marL="182563" marR="0" rtl="0" algn="l">
              <a:spcBef>
                <a:spcPts val="0"/>
              </a:spcBef>
              <a:spcAft>
                <a:spcPts val="0"/>
              </a:spcAft>
              <a:buClr>
                <a:schemeClr val="dk1"/>
              </a:buClr>
              <a:buSzPts val="1600"/>
              <a:buFont typeface="Arial"/>
              <a:buChar char="•"/>
            </a:pPr>
            <a:r>
              <a:rPr b="0" i="0" lang="en-US" sz="1600" u="none" cap="none" strike="noStrike">
                <a:solidFill>
                  <a:schemeClr val="dk1"/>
                </a:solidFill>
                <a:latin typeface="Quicksand"/>
                <a:ea typeface="Quicksand"/>
                <a:cs typeface="Quicksand"/>
                <a:sym typeface="Quicksand"/>
              </a:rPr>
              <a:t>The second half of each session will be focused on implementing hands-on examples / demonstration in Python. </a:t>
            </a:r>
            <a:endParaRPr/>
          </a:p>
          <a:p>
            <a:pPr indent="-171450" lvl="1" marL="182563" marR="0" rtl="0" algn="l">
              <a:spcBef>
                <a:spcPts val="0"/>
              </a:spcBef>
              <a:spcAft>
                <a:spcPts val="0"/>
              </a:spcAft>
              <a:buClr>
                <a:schemeClr val="dk1"/>
              </a:buClr>
              <a:buSzPts val="1600"/>
              <a:buFont typeface="Arial"/>
              <a:buChar char="•"/>
            </a:pPr>
            <a:r>
              <a:rPr b="0" i="0" lang="en-US" sz="1600" u="none" cap="none" strike="noStrike">
                <a:solidFill>
                  <a:schemeClr val="dk1"/>
                </a:solidFill>
                <a:latin typeface="Quicksand"/>
                <a:ea typeface="Quicksand"/>
                <a:cs typeface="Quicksand"/>
                <a:sym typeface="Quicksand"/>
              </a:rPr>
              <a:t>I will provide you with Jupyter Notebooks and data-sets via GitHub, which we will walk through together. </a:t>
            </a:r>
            <a:endParaRPr/>
          </a:p>
          <a:p>
            <a:pPr indent="-171450" lvl="1" marL="182563" marR="0" rtl="0" algn="l">
              <a:spcBef>
                <a:spcPts val="0"/>
              </a:spcBef>
              <a:spcAft>
                <a:spcPts val="0"/>
              </a:spcAft>
              <a:buClr>
                <a:schemeClr val="dk1"/>
              </a:buClr>
              <a:buSzPts val="1600"/>
              <a:buFont typeface="Arial"/>
              <a:buChar char="•"/>
            </a:pPr>
            <a:r>
              <a:rPr b="0" i="0" lang="en-US" sz="1600" u="none" cap="none" strike="noStrike">
                <a:solidFill>
                  <a:schemeClr val="dk1"/>
                </a:solidFill>
                <a:latin typeface="Quicksand"/>
                <a:ea typeface="Quicksand"/>
                <a:cs typeface="Quicksand"/>
                <a:sym typeface="Quicksand"/>
              </a:rPr>
              <a:t>You are encouraged to ask questions as we progress.</a:t>
            </a:r>
            <a:endParaRPr/>
          </a:p>
          <a:p>
            <a:pPr indent="-171450" lvl="1" marL="182563" marR="0" rtl="0" algn="l">
              <a:spcBef>
                <a:spcPts val="0"/>
              </a:spcBef>
              <a:spcAft>
                <a:spcPts val="0"/>
              </a:spcAft>
              <a:buClr>
                <a:schemeClr val="dk1"/>
              </a:buClr>
              <a:buSzPts val="1600"/>
              <a:buFont typeface="Arial"/>
              <a:buChar char="•"/>
            </a:pPr>
            <a:r>
              <a:rPr b="0" i="0" lang="en-US" sz="1600" u="none" cap="none" strike="noStrike">
                <a:solidFill>
                  <a:schemeClr val="dk1"/>
                </a:solidFill>
                <a:latin typeface="Quicksand"/>
                <a:ea typeface="Quicksand"/>
                <a:cs typeface="Quicksand"/>
                <a:sym typeface="Quicksand"/>
              </a:rPr>
              <a:t>Note that the two homework assignments will be based on the in-class lab exercises / questions.</a:t>
            </a:r>
            <a:endParaRPr/>
          </a:p>
        </p:txBody>
      </p:sp>
      <p:grpSp>
        <p:nvGrpSpPr>
          <p:cNvPr id="197" name="Google Shape;197;p12"/>
          <p:cNvGrpSpPr/>
          <p:nvPr/>
        </p:nvGrpSpPr>
        <p:grpSpPr>
          <a:xfrm>
            <a:off x="3353802" y="437315"/>
            <a:ext cx="5484394" cy="1777466"/>
            <a:chOff x="3707733" y="473409"/>
            <a:chExt cx="5484394" cy="1777466"/>
          </a:xfrm>
        </p:grpSpPr>
        <p:sp>
          <p:nvSpPr>
            <p:cNvPr id="198" name="Google Shape;198;p12"/>
            <p:cNvSpPr txBox="1"/>
            <p:nvPr/>
          </p:nvSpPr>
          <p:spPr>
            <a:xfrm>
              <a:off x="3707733" y="815537"/>
              <a:ext cx="232009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Course</a:t>
              </a:r>
              <a:endParaRPr/>
            </a:p>
          </p:txBody>
        </p:sp>
        <p:pic>
          <p:nvPicPr>
            <p:cNvPr id="199" name="Google Shape;199;p12"/>
            <p:cNvPicPr preferRelativeResize="0"/>
            <p:nvPr/>
          </p:nvPicPr>
          <p:blipFill rotWithShape="1">
            <a:blip r:embed="rId3">
              <a:alphaModFix/>
            </a:blip>
            <a:srcRect b="0" l="0" r="0" t="0"/>
            <a:stretch/>
          </p:blipFill>
          <p:spPr>
            <a:xfrm>
              <a:off x="5771148" y="473409"/>
              <a:ext cx="3420979" cy="1777466"/>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3"/>
          <p:cNvSpPr txBox="1"/>
          <p:nvPr/>
        </p:nvSpPr>
        <p:spPr>
          <a:xfrm>
            <a:off x="3151935" y="2522567"/>
            <a:ext cx="565521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Any Questions?</a:t>
            </a:r>
            <a:endParaRPr/>
          </a:p>
        </p:txBody>
      </p:sp>
      <p:sp>
        <p:nvSpPr>
          <p:cNvPr id="205" name="Google Shape;20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4"/>
          <p:cNvSpPr txBox="1"/>
          <p:nvPr/>
        </p:nvSpPr>
        <p:spPr>
          <a:xfrm>
            <a:off x="3151935" y="2522567"/>
            <a:ext cx="5655214"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What is ‘Deep’ </a:t>
            </a:r>
            <a:br>
              <a:rPr lang="en-US" sz="5400">
                <a:solidFill>
                  <a:schemeClr val="dk1"/>
                </a:solidFill>
                <a:latin typeface="Economica"/>
                <a:ea typeface="Economica"/>
                <a:cs typeface="Economica"/>
                <a:sym typeface="Economica"/>
              </a:rPr>
            </a:br>
            <a:r>
              <a:rPr lang="en-US" sz="5400">
                <a:solidFill>
                  <a:schemeClr val="dk1"/>
                </a:solidFill>
                <a:latin typeface="Economica"/>
                <a:ea typeface="Economica"/>
                <a:cs typeface="Economica"/>
                <a:sym typeface="Economica"/>
              </a:rPr>
              <a:t>(vs. Shallow) Learning?</a:t>
            </a:r>
            <a:endParaRPr/>
          </a:p>
        </p:txBody>
      </p:sp>
      <p:sp>
        <p:nvSpPr>
          <p:cNvPr id="211" name="Google Shape;21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What I learned in the 4-week Deep Learning course on Coursera | by Lico  Takahashi | Becoming Human: Artificial Intelligence Magazine" id="218" name="Google Shape;218;p15"/>
          <p:cNvPicPr preferRelativeResize="0"/>
          <p:nvPr/>
        </p:nvPicPr>
        <p:blipFill rotWithShape="1">
          <a:blip r:embed="rId3">
            <a:alphaModFix/>
          </a:blip>
          <a:srcRect b="0" l="0" r="0" t="0"/>
          <a:stretch/>
        </p:blipFill>
        <p:spPr>
          <a:xfrm>
            <a:off x="1270565" y="1524739"/>
            <a:ext cx="9650869" cy="4660508"/>
          </a:xfrm>
          <a:prstGeom prst="rect">
            <a:avLst/>
          </a:prstGeom>
          <a:noFill/>
          <a:ln>
            <a:noFill/>
          </a:ln>
        </p:spPr>
      </p:pic>
      <p:sp>
        <p:nvSpPr>
          <p:cNvPr id="219" name="Google Shape;219;p15"/>
          <p:cNvSpPr txBox="1"/>
          <p:nvPr/>
        </p:nvSpPr>
        <p:spPr>
          <a:xfrm>
            <a:off x="3268392" y="211088"/>
            <a:ext cx="565521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What is ‘Deep’ Learning?</a:t>
            </a:r>
            <a:endParaRPr sz="5400">
              <a:solidFill>
                <a:schemeClr val="dk1"/>
              </a:solidFill>
              <a:latin typeface="Economica"/>
              <a:ea typeface="Economica"/>
              <a:cs typeface="Economica"/>
              <a:sym typeface="Economic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25" name="Google Shape;225;p16"/>
          <p:cNvPicPr preferRelativeResize="0"/>
          <p:nvPr/>
        </p:nvPicPr>
        <p:blipFill rotWithShape="1">
          <a:blip r:embed="rId3">
            <a:alphaModFix/>
          </a:blip>
          <a:srcRect b="0" l="0" r="0" t="0"/>
          <a:stretch/>
        </p:blipFill>
        <p:spPr>
          <a:xfrm>
            <a:off x="717550" y="1646734"/>
            <a:ext cx="5378450" cy="4192820"/>
          </a:xfrm>
          <a:prstGeom prst="rect">
            <a:avLst/>
          </a:prstGeom>
          <a:noFill/>
          <a:ln>
            <a:noFill/>
          </a:ln>
          <a:effectLst>
            <a:outerShdw blurRad="292100" rotWithShape="0" algn="tl" dir="2700000" dist="139700">
              <a:srgbClr val="333333">
                <a:alpha val="64705"/>
              </a:srgbClr>
            </a:outerShdw>
          </a:effectLst>
        </p:spPr>
      </p:pic>
      <p:sp>
        <p:nvSpPr>
          <p:cNvPr id="226" name="Google Shape;226;p16"/>
          <p:cNvSpPr txBox="1"/>
          <p:nvPr/>
        </p:nvSpPr>
        <p:spPr>
          <a:xfrm>
            <a:off x="2827996" y="206608"/>
            <a:ext cx="653600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Where Deep Learning Started</a:t>
            </a:r>
            <a:endParaRPr/>
          </a:p>
        </p:txBody>
      </p:sp>
      <p:pic>
        <p:nvPicPr>
          <p:cNvPr id="227" name="Google Shape;227;p16"/>
          <p:cNvPicPr preferRelativeResize="0"/>
          <p:nvPr/>
        </p:nvPicPr>
        <p:blipFill rotWithShape="1">
          <a:blip r:embed="rId4">
            <a:alphaModFix/>
          </a:blip>
          <a:srcRect b="0" l="0" r="0" t="0"/>
          <a:stretch/>
        </p:blipFill>
        <p:spPr>
          <a:xfrm>
            <a:off x="6855153" y="1521438"/>
            <a:ext cx="4619297" cy="44434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32" name="Shape 232"/>
        <p:cNvGrpSpPr/>
        <p:nvPr/>
      </p:nvGrpSpPr>
      <p:grpSpPr>
        <a:xfrm>
          <a:off x="0" y="0"/>
          <a:ext cx="0" cy="0"/>
          <a:chOff x="0" y="0"/>
          <a:chExt cx="0" cy="0"/>
        </a:xfrm>
      </p:grpSpPr>
      <p:sp>
        <p:nvSpPr>
          <p:cNvPr id="233" name="Google Shape;23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4" name="Google Shape;234;p17"/>
          <p:cNvSpPr txBox="1"/>
          <p:nvPr/>
        </p:nvSpPr>
        <p:spPr>
          <a:xfrm>
            <a:off x="1416050" y="400645"/>
            <a:ext cx="93599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 Then It Shuffled Along for Decades…</a:t>
            </a:r>
            <a:endParaRPr/>
          </a:p>
        </p:txBody>
      </p:sp>
      <p:pic>
        <p:nvPicPr>
          <p:cNvPr id="235" name="Google Shape;235;p17"/>
          <p:cNvPicPr preferRelativeResize="0"/>
          <p:nvPr/>
        </p:nvPicPr>
        <p:blipFill rotWithShape="1">
          <a:blip r:embed="rId3">
            <a:alphaModFix/>
          </a:blip>
          <a:srcRect b="0" l="0" r="0" t="0"/>
          <a:stretch/>
        </p:blipFill>
        <p:spPr>
          <a:xfrm>
            <a:off x="2406650" y="1828800"/>
            <a:ext cx="7378700" cy="3548700"/>
          </a:xfrm>
          <a:prstGeom prst="rect">
            <a:avLst/>
          </a:prstGeom>
          <a:noFill/>
          <a:ln>
            <a:noFill/>
          </a:ln>
        </p:spPr>
      </p:pic>
      <p:sp>
        <p:nvSpPr>
          <p:cNvPr id="236" name="Google Shape;236;p17"/>
          <p:cNvSpPr txBox="1"/>
          <p:nvPr/>
        </p:nvSpPr>
        <p:spPr>
          <a:xfrm>
            <a:off x="1416050" y="5615582"/>
            <a:ext cx="93599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Now…</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18"/>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19"/>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txBox="1"/>
          <p:nvPr/>
        </p:nvSpPr>
        <p:spPr>
          <a:xfrm>
            <a:off x="2865521" y="586938"/>
            <a:ext cx="646095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400" u="none" cap="none" strike="noStrike">
                <a:solidFill>
                  <a:schemeClr val="dk1"/>
                </a:solidFill>
                <a:latin typeface="Economica"/>
                <a:ea typeface="Economica"/>
                <a:cs typeface="Economica"/>
                <a:sym typeface="Economica"/>
              </a:rPr>
              <a:t>Today’s Agenda</a:t>
            </a:r>
            <a:endParaRPr/>
          </a:p>
        </p:txBody>
      </p:sp>
      <p:sp>
        <p:nvSpPr>
          <p:cNvPr id="103" name="Google Shape;103;p2"/>
          <p:cNvSpPr txBox="1"/>
          <p:nvPr/>
        </p:nvSpPr>
        <p:spPr>
          <a:xfrm>
            <a:off x="890337" y="1940249"/>
            <a:ext cx="7886700" cy="33855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dk1"/>
                </a:solidFill>
                <a:latin typeface="Quicksand"/>
                <a:ea typeface="Quicksand"/>
                <a:cs typeface="Quicksand"/>
                <a:sym typeface="Quicksand"/>
              </a:rPr>
              <a:t>1. COURSE LOGISTICS</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Quicksand"/>
                <a:ea typeface="Quicksand"/>
                <a:cs typeface="Quicksand"/>
                <a:sym typeface="Quicksand"/>
              </a:rPr>
              <a:t>Website, schedule, grading and evaluation criteria.</a:t>
            </a:r>
            <a:endParaRPr/>
          </a:p>
          <a:p>
            <a:pPr indent="-171450" lvl="1" marL="6286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Quicksand"/>
                <a:ea typeface="Quicksand"/>
                <a:cs typeface="Quicksand"/>
                <a:sym typeface="Quicksand"/>
              </a:rPr>
              <a:t>Course textbook, lecture format, etc.</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2. INTERESTING USE CASES</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Quicksand"/>
                <a:ea typeface="Quicksand"/>
                <a:cs typeface="Quicksand"/>
                <a:sym typeface="Quicksand"/>
              </a:rPr>
              <a:t>Frivolous, academic, and practically useful.</a:t>
            </a:r>
            <a:endParaRPr/>
          </a:p>
          <a:p>
            <a:pPr indent="-171450" lvl="1" marL="6286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Quicksand"/>
                <a:ea typeface="Quicksand"/>
                <a:cs typeface="Quicksand"/>
                <a:sym typeface="Quicksand"/>
              </a:rPr>
              <a:t>A recent failure, and societal concerns.</a:t>
            </a:r>
            <a:endParaRPr/>
          </a:p>
          <a:p>
            <a:pPr indent="0" lvl="0" marL="0" marR="0" rtl="0" algn="l">
              <a:spcBef>
                <a:spcPts val="0"/>
              </a:spcBef>
              <a:spcAft>
                <a:spcPts val="0"/>
              </a:spcAft>
              <a:buNone/>
            </a:pPr>
            <a:r>
              <a:t/>
            </a:r>
            <a:endParaRPr sz="1400">
              <a:solidFill>
                <a:schemeClr val="dk1"/>
              </a:solidFill>
              <a:latin typeface="Quicksand"/>
              <a:ea typeface="Quicksand"/>
              <a:cs typeface="Quicksand"/>
              <a:sym typeface="Quicksand"/>
            </a:endParaRPr>
          </a:p>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3. QUICK INTRODUCTION</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171450" lvl="1" marL="6286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Quicksand"/>
                <a:ea typeface="Quicksand"/>
                <a:cs typeface="Quicksand"/>
                <a:sym typeface="Quicksand"/>
              </a:rPr>
              <a:t>What is a neural network?</a:t>
            </a:r>
            <a:endParaRPr/>
          </a:p>
          <a:p>
            <a:pPr indent="-171450" lvl="1" marL="6286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Quicksand"/>
                <a:ea typeface="Quicksand"/>
                <a:cs typeface="Quicksand"/>
                <a:sym typeface="Quicksand"/>
              </a:rPr>
              <a:t>How does it work? </a:t>
            </a:r>
            <a:endParaRPr/>
          </a:p>
        </p:txBody>
      </p:sp>
      <p:pic>
        <p:nvPicPr>
          <p:cNvPr id="104" name="Google Shape;104;p2"/>
          <p:cNvPicPr preferRelativeResize="0"/>
          <p:nvPr/>
        </p:nvPicPr>
        <p:blipFill rotWithShape="1">
          <a:blip r:embed="rId3">
            <a:alphaModFix/>
          </a:blip>
          <a:srcRect b="0" l="0" r="0" t="0"/>
          <a:stretch/>
        </p:blipFill>
        <p:spPr>
          <a:xfrm>
            <a:off x="6647447" y="2235839"/>
            <a:ext cx="3886200" cy="3886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52" name="Google Shape;252;p20"/>
          <p:cNvPicPr preferRelativeResize="0"/>
          <p:nvPr/>
        </p:nvPicPr>
        <p:blipFill rotWithShape="1">
          <a:blip r:embed="rId3">
            <a:alphaModFix/>
          </a:blip>
          <a:srcRect b="0" l="0" r="0" t="0"/>
          <a:stretch/>
        </p:blipFill>
        <p:spPr>
          <a:xfrm>
            <a:off x="1060450" y="609600"/>
            <a:ext cx="10071100" cy="5638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21"/>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22"/>
          <p:cNvPicPr preferRelativeResize="0"/>
          <p:nvPr/>
        </p:nvPicPr>
        <p:blipFill rotWithShape="1">
          <a:blip r:embed="rId3">
            <a:alphaModFix/>
          </a:blip>
          <a:srcRect b="0" l="0" r="0" t="0"/>
          <a:stretch/>
        </p:blipFill>
        <p:spPr>
          <a:xfrm>
            <a:off x="1035050" y="415374"/>
            <a:ext cx="10121900" cy="5533305"/>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23"/>
          <p:cNvPicPr preferRelativeResize="0"/>
          <p:nvPr/>
        </p:nvPicPr>
        <p:blipFill rotWithShape="1">
          <a:blip r:embed="rId3">
            <a:alphaModFix/>
          </a:blip>
          <a:srcRect b="0" l="0" r="0" t="0"/>
          <a:stretch/>
        </p:blipFill>
        <p:spPr>
          <a:xfrm>
            <a:off x="669576" y="406399"/>
            <a:ext cx="10852847" cy="573711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trump_model" id="273" name="Google Shape;273;p24"/>
          <p:cNvPicPr preferRelativeResize="0"/>
          <p:nvPr/>
        </p:nvPicPr>
        <p:blipFill rotWithShape="1">
          <a:blip r:embed="rId3">
            <a:alphaModFix/>
          </a:blip>
          <a:srcRect b="0" l="0" r="0" t="0"/>
          <a:stretch/>
        </p:blipFill>
        <p:spPr>
          <a:xfrm>
            <a:off x="3030901" y="474662"/>
            <a:ext cx="6130197" cy="5502275"/>
          </a:xfrm>
          <a:prstGeom prst="rect">
            <a:avLst/>
          </a:prstGeom>
          <a:noFill/>
          <a:ln>
            <a:noFill/>
          </a:ln>
          <a:effectLst>
            <a:outerShdw blurRad="292100" rotWithShape="0" algn="tl" dir="2700000" dist="139700">
              <a:srgbClr val="333333">
                <a:alpha val="6470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998"/>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5"/>
          <p:cNvSpPr txBox="1"/>
          <p:nvPr/>
        </p:nvSpPr>
        <p:spPr>
          <a:xfrm>
            <a:off x="3151935" y="2522567"/>
            <a:ext cx="5655214"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How It Works, Conceptually</a:t>
            </a:r>
            <a:endParaRPr/>
          </a:p>
        </p:txBody>
      </p:sp>
      <p:sp>
        <p:nvSpPr>
          <p:cNvPr id="279" name="Google Shape;279;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6" name="Google Shape;286;p26"/>
          <p:cNvSpPr txBox="1"/>
          <p:nvPr/>
        </p:nvSpPr>
        <p:spPr>
          <a:xfrm>
            <a:off x="2649625" y="758297"/>
            <a:ext cx="733257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87" name="Google Shape;287;p26"/>
          <p:cNvPicPr preferRelativeResize="0"/>
          <p:nvPr/>
        </p:nvPicPr>
        <p:blipFill rotWithShape="1">
          <a:blip r:embed="rId3">
            <a:alphaModFix/>
          </a:blip>
          <a:srcRect b="0" l="0" r="0" t="0"/>
          <a:stretch/>
        </p:blipFill>
        <p:spPr>
          <a:xfrm>
            <a:off x="639012" y="2649073"/>
            <a:ext cx="5356226" cy="2672227"/>
          </a:xfrm>
          <a:prstGeom prst="rect">
            <a:avLst/>
          </a:prstGeom>
          <a:noFill/>
          <a:ln>
            <a:noFill/>
          </a:ln>
        </p:spPr>
      </p:pic>
      <p:pic>
        <p:nvPicPr>
          <p:cNvPr descr="The structure of a simple Multi-Layer Feedfoward Neural Network | Download  Scientific Diagram" id="288" name="Google Shape;288;p26"/>
          <p:cNvPicPr preferRelativeResize="0"/>
          <p:nvPr/>
        </p:nvPicPr>
        <p:blipFill rotWithShape="1">
          <a:blip r:embed="rId4">
            <a:alphaModFix/>
          </a:blip>
          <a:srcRect b="1954" l="2209" r="2208" t="1950"/>
          <a:stretch/>
        </p:blipFill>
        <p:spPr>
          <a:xfrm>
            <a:off x="6722242" y="2212974"/>
            <a:ext cx="4979867" cy="361202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A"/>
        </a:solidFill>
      </p:bgPr>
    </p:bg>
    <p:spTree>
      <p:nvGrpSpPr>
        <p:cNvPr id="293" name="Shape 293"/>
        <p:cNvGrpSpPr/>
        <p:nvPr/>
      </p:nvGrpSpPr>
      <p:grpSpPr>
        <a:xfrm>
          <a:off x="0" y="0"/>
          <a:ext cx="0" cy="0"/>
          <a:chOff x="0" y="0"/>
          <a:chExt cx="0" cy="0"/>
        </a:xfrm>
      </p:grpSpPr>
      <p:sp>
        <p:nvSpPr>
          <p:cNvPr id="294" name="Google Shape;29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5" name="Google Shape;295;p27"/>
          <p:cNvSpPr txBox="1"/>
          <p:nvPr/>
        </p:nvSpPr>
        <p:spPr>
          <a:xfrm>
            <a:off x="2649625" y="758297"/>
            <a:ext cx="733257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descr="The Essential Guide to Neural Network Architectures" id="296" name="Google Shape;296;p27"/>
          <p:cNvPicPr preferRelativeResize="0"/>
          <p:nvPr/>
        </p:nvPicPr>
        <p:blipFill rotWithShape="1">
          <a:blip r:embed="rId3">
            <a:alphaModFix/>
          </a:blip>
          <a:srcRect b="13293" l="0" r="0" t="0"/>
          <a:stretch/>
        </p:blipFill>
        <p:spPr>
          <a:xfrm>
            <a:off x="2790825" y="2060832"/>
            <a:ext cx="6610350" cy="388276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3" name="Google Shape;303;p28"/>
          <p:cNvSpPr txBox="1"/>
          <p:nvPr/>
        </p:nvSpPr>
        <p:spPr>
          <a:xfrm>
            <a:off x="2865519" y="393366"/>
            <a:ext cx="646095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Loss Function (Error)</a:t>
            </a:r>
            <a:endParaRPr/>
          </a:p>
        </p:txBody>
      </p:sp>
      <p:pic>
        <p:nvPicPr>
          <p:cNvPr id="304" name="Google Shape;304;p28"/>
          <p:cNvPicPr preferRelativeResize="0"/>
          <p:nvPr/>
        </p:nvPicPr>
        <p:blipFill rotWithShape="1">
          <a:blip r:embed="rId3">
            <a:alphaModFix/>
          </a:blip>
          <a:srcRect b="0" l="0" r="0" t="0"/>
          <a:stretch/>
        </p:blipFill>
        <p:spPr>
          <a:xfrm>
            <a:off x="3409947" y="1778000"/>
            <a:ext cx="5372100" cy="4419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1" name="Google Shape;311;p29"/>
          <p:cNvSpPr txBox="1"/>
          <p:nvPr/>
        </p:nvSpPr>
        <p:spPr>
          <a:xfrm>
            <a:off x="2865519" y="393366"/>
            <a:ext cx="646095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Optimization</a:t>
            </a:r>
            <a:endParaRPr/>
          </a:p>
        </p:txBody>
      </p:sp>
      <p:pic>
        <p:nvPicPr>
          <p:cNvPr id="312" name="Google Shape;312;p29"/>
          <p:cNvPicPr preferRelativeResize="0"/>
          <p:nvPr/>
        </p:nvPicPr>
        <p:blipFill rotWithShape="1">
          <a:blip r:embed="rId3">
            <a:alphaModFix/>
          </a:blip>
          <a:srcRect b="0" l="0" r="0" t="0"/>
          <a:stretch/>
        </p:blipFill>
        <p:spPr>
          <a:xfrm>
            <a:off x="3200397" y="1720850"/>
            <a:ext cx="5791200" cy="441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0" name="Google Shape;110;p3"/>
          <p:cNvPicPr preferRelativeResize="0"/>
          <p:nvPr/>
        </p:nvPicPr>
        <p:blipFill rotWithShape="1">
          <a:blip r:embed="rId3">
            <a:alphaModFix/>
          </a:blip>
          <a:srcRect b="0" l="0" r="0" t="0"/>
          <a:stretch/>
        </p:blipFill>
        <p:spPr>
          <a:xfrm>
            <a:off x="4970522" y="2533028"/>
            <a:ext cx="2233899" cy="2977613"/>
          </a:xfrm>
          <a:prstGeom prst="rect">
            <a:avLst/>
          </a:prstGeom>
          <a:noFill/>
          <a:ln>
            <a:noFill/>
          </a:ln>
          <a:effectLst>
            <a:outerShdw blurRad="292100" rotWithShape="0" algn="tl" dir="2700000" dist="139700">
              <a:srgbClr val="333333">
                <a:alpha val="64705"/>
              </a:srgbClr>
            </a:outerShdw>
          </a:effectLst>
        </p:spPr>
      </p:pic>
      <p:sp>
        <p:nvSpPr>
          <p:cNvPr id="111" name="Google Shape;111;p3"/>
          <p:cNvSpPr txBox="1"/>
          <p:nvPr/>
        </p:nvSpPr>
        <p:spPr>
          <a:xfrm>
            <a:off x="2865521" y="586938"/>
            <a:ext cx="646095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About Me</a:t>
            </a:r>
            <a:endParaRPr/>
          </a:p>
        </p:txBody>
      </p:sp>
      <p:pic>
        <p:nvPicPr>
          <p:cNvPr id="112" name="Google Shape;112;p3"/>
          <p:cNvPicPr preferRelativeResize="0"/>
          <p:nvPr/>
        </p:nvPicPr>
        <p:blipFill rotWithShape="1">
          <a:blip r:embed="rId4">
            <a:alphaModFix/>
          </a:blip>
          <a:srcRect b="0" l="0" r="0" t="0"/>
          <a:stretch/>
        </p:blipFill>
        <p:spPr>
          <a:xfrm>
            <a:off x="969484" y="806986"/>
            <a:ext cx="3088395" cy="2316296"/>
          </a:xfrm>
          <a:prstGeom prst="rect">
            <a:avLst/>
          </a:prstGeom>
          <a:noFill/>
          <a:ln>
            <a:noFill/>
          </a:ln>
          <a:effectLst>
            <a:outerShdw blurRad="292100" rotWithShape="0" algn="tl" dir="2700000" dist="139700">
              <a:srgbClr val="333333">
                <a:alpha val="64705"/>
              </a:srgbClr>
            </a:outerShdw>
          </a:effectLst>
        </p:spPr>
      </p:pic>
      <p:pic>
        <p:nvPicPr>
          <p:cNvPr id="113" name="Google Shape;113;p3"/>
          <p:cNvPicPr preferRelativeResize="0"/>
          <p:nvPr/>
        </p:nvPicPr>
        <p:blipFill rotWithShape="1">
          <a:blip r:embed="rId5">
            <a:alphaModFix/>
          </a:blip>
          <a:srcRect b="0" l="0" r="0" t="0"/>
          <a:stretch/>
        </p:blipFill>
        <p:spPr>
          <a:xfrm>
            <a:off x="8973759" y="4549100"/>
            <a:ext cx="1914157" cy="703285"/>
          </a:xfrm>
          <a:prstGeom prst="rect">
            <a:avLst/>
          </a:prstGeom>
          <a:noFill/>
          <a:ln>
            <a:noFill/>
          </a:ln>
        </p:spPr>
      </p:pic>
      <p:pic>
        <p:nvPicPr>
          <p:cNvPr id="114" name="Google Shape;114;p3"/>
          <p:cNvPicPr preferRelativeResize="0"/>
          <p:nvPr/>
        </p:nvPicPr>
        <p:blipFill rotWithShape="1">
          <a:blip r:embed="rId6">
            <a:alphaModFix/>
          </a:blip>
          <a:srcRect b="0" l="0" r="0" t="0"/>
          <a:stretch/>
        </p:blipFill>
        <p:spPr>
          <a:xfrm>
            <a:off x="7686566" y="3573740"/>
            <a:ext cx="1259262" cy="1259262"/>
          </a:xfrm>
          <a:prstGeom prst="rect">
            <a:avLst/>
          </a:prstGeom>
          <a:noFill/>
          <a:ln>
            <a:noFill/>
          </a:ln>
        </p:spPr>
      </p:pic>
      <p:pic>
        <p:nvPicPr>
          <p:cNvPr descr="Design at Meta - Home | Facebook" id="115" name="Google Shape;115;p3"/>
          <p:cNvPicPr preferRelativeResize="0"/>
          <p:nvPr/>
        </p:nvPicPr>
        <p:blipFill rotWithShape="1">
          <a:blip r:embed="rId7">
            <a:alphaModFix/>
          </a:blip>
          <a:srcRect b="0" l="0" r="0" t="0"/>
          <a:stretch/>
        </p:blipFill>
        <p:spPr>
          <a:xfrm>
            <a:off x="8745873" y="2985239"/>
            <a:ext cx="1734468" cy="1734468"/>
          </a:xfrm>
          <a:prstGeom prst="rect">
            <a:avLst/>
          </a:prstGeom>
          <a:noFill/>
          <a:ln>
            <a:noFill/>
          </a:ln>
        </p:spPr>
      </p:pic>
      <p:pic>
        <p:nvPicPr>
          <p:cNvPr descr="3M - Wikipedia, la enciclopedia libre" id="116" name="Google Shape;116;p3"/>
          <p:cNvPicPr preferRelativeResize="0"/>
          <p:nvPr/>
        </p:nvPicPr>
        <p:blipFill rotWithShape="1">
          <a:blip r:embed="rId8">
            <a:alphaModFix/>
          </a:blip>
          <a:srcRect b="0" l="0" r="0" t="0"/>
          <a:stretch/>
        </p:blipFill>
        <p:spPr>
          <a:xfrm>
            <a:off x="10404474" y="3484829"/>
            <a:ext cx="1335286" cy="703285"/>
          </a:xfrm>
          <a:prstGeom prst="rect">
            <a:avLst/>
          </a:prstGeom>
          <a:noFill/>
          <a:ln>
            <a:noFill/>
          </a:ln>
        </p:spPr>
      </p:pic>
      <p:pic>
        <p:nvPicPr>
          <p:cNvPr descr="National Science Foundation - Wikipedia" id="117" name="Google Shape;117;p3"/>
          <p:cNvPicPr preferRelativeResize="0"/>
          <p:nvPr/>
        </p:nvPicPr>
        <p:blipFill rotWithShape="1">
          <a:blip r:embed="rId9">
            <a:alphaModFix/>
          </a:blip>
          <a:srcRect b="0" l="0" r="0" t="0"/>
          <a:stretch/>
        </p:blipFill>
        <p:spPr>
          <a:xfrm>
            <a:off x="7781583" y="2072567"/>
            <a:ext cx="1405070" cy="1412262"/>
          </a:xfrm>
          <a:prstGeom prst="rect">
            <a:avLst/>
          </a:prstGeom>
          <a:noFill/>
          <a:ln>
            <a:noFill/>
          </a:ln>
        </p:spPr>
      </p:pic>
      <p:pic>
        <p:nvPicPr>
          <p:cNvPr descr="Österreichische Forschungsförderungsgesellschaft (FFG) – IraSME" id="118" name="Google Shape;118;p3"/>
          <p:cNvPicPr preferRelativeResize="0"/>
          <p:nvPr/>
        </p:nvPicPr>
        <p:blipFill rotWithShape="1">
          <a:blip r:embed="rId10">
            <a:alphaModFix/>
          </a:blip>
          <a:srcRect b="0" l="0" r="0" t="0"/>
          <a:stretch/>
        </p:blipFill>
        <p:spPr>
          <a:xfrm>
            <a:off x="9446262" y="2142446"/>
            <a:ext cx="2233899" cy="1271133"/>
          </a:xfrm>
          <a:prstGeom prst="rect">
            <a:avLst/>
          </a:prstGeom>
          <a:noFill/>
          <a:ln>
            <a:noFill/>
          </a:ln>
        </p:spPr>
      </p:pic>
      <p:pic>
        <p:nvPicPr>
          <p:cNvPr descr="Logo Image" id="119" name="Google Shape;119;p3"/>
          <p:cNvPicPr preferRelativeResize="0"/>
          <p:nvPr/>
        </p:nvPicPr>
        <p:blipFill rotWithShape="1">
          <a:blip r:embed="rId11">
            <a:alphaModFix/>
          </a:blip>
          <a:srcRect b="0" l="0" r="0" t="0"/>
          <a:stretch/>
        </p:blipFill>
        <p:spPr>
          <a:xfrm>
            <a:off x="9061021" y="1530902"/>
            <a:ext cx="1905000" cy="635000"/>
          </a:xfrm>
          <a:prstGeom prst="rect">
            <a:avLst/>
          </a:prstGeom>
          <a:noFill/>
          <a:ln>
            <a:noFill/>
          </a:ln>
        </p:spPr>
      </p:pic>
      <p:pic>
        <p:nvPicPr>
          <p:cNvPr descr="Accenture | Save the Children" id="120" name="Google Shape;120;p3"/>
          <p:cNvPicPr preferRelativeResize="0"/>
          <p:nvPr/>
        </p:nvPicPr>
        <p:blipFill rotWithShape="1">
          <a:blip r:embed="rId12">
            <a:alphaModFix/>
          </a:blip>
          <a:srcRect b="0" l="0" r="0" t="0"/>
          <a:stretch/>
        </p:blipFill>
        <p:spPr>
          <a:xfrm>
            <a:off x="762914" y="3621424"/>
            <a:ext cx="3005347" cy="1502674"/>
          </a:xfrm>
          <a:prstGeom prst="rect">
            <a:avLst/>
          </a:prstGeom>
          <a:noFill/>
          <a:ln>
            <a:noFill/>
          </a:ln>
        </p:spPr>
      </p:pic>
      <p:pic>
        <p:nvPicPr>
          <p:cNvPr descr="Toronto&amp;#39;s New Flag. You&amp;#39;re probably thinking “what… | by Matt Hryhorsky |  By Filament | Medium" id="121" name="Google Shape;121;p3"/>
          <p:cNvPicPr preferRelativeResize="0"/>
          <p:nvPr/>
        </p:nvPicPr>
        <p:blipFill rotWithShape="1">
          <a:blip r:embed="rId13">
            <a:alphaModFix/>
          </a:blip>
          <a:srcRect b="0" l="0" r="0" t="0"/>
          <a:stretch/>
        </p:blipFill>
        <p:spPr>
          <a:xfrm>
            <a:off x="1605307" y="4692462"/>
            <a:ext cx="2645099" cy="1510286"/>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8" name="Google Shape;318;p30"/>
          <p:cNvSpPr txBox="1"/>
          <p:nvPr/>
        </p:nvSpPr>
        <p:spPr>
          <a:xfrm>
            <a:off x="965868" y="416637"/>
            <a:ext cx="1026026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
        <p:nvSpPr>
          <p:cNvPr id="319" name="Google Shape;319;p30"/>
          <p:cNvSpPr txBox="1"/>
          <p:nvPr/>
        </p:nvSpPr>
        <p:spPr>
          <a:xfrm>
            <a:off x="787400" y="1786055"/>
            <a:ext cx="9982200" cy="10464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COMPLEX RELATIONSHIPS</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171450" lvl="0" marL="171450" marR="0" rtl="0" algn="l">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Complex, non-linear, interactive relationships and mappings; common use cases involve unstructured (high dimensional) data. Deep learning techniques remove the need for feature engineering, a daunting task. </a:t>
            </a:r>
            <a:endParaRPr/>
          </a:p>
        </p:txBody>
      </p:sp>
      <p:pic>
        <p:nvPicPr>
          <p:cNvPr descr="Feature Extraction Pipeline in Deep Learning Convolutional Neural... |  Download Scientific Diagram" id="320" name="Google Shape;320;p30"/>
          <p:cNvPicPr preferRelativeResize="0"/>
          <p:nvPr/>
        </p:nvPicPr>
        <p:blipFill rotWithShape="1">
          <a:blip r:embed="rId3">
            <a:alphaModFix/>
          </a:blip>
          <a:srcRect b="0" l="0" r="0" t="0"/>
          <a:stretch/>
        </p:blipFill>
        <p:spPr>
          <a:xfrm>
            <a:off x="698499" y="3356401"/>
            <a:ext cx="10795000" cy="2260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6" name="Google Shape;326;p31"/>
          <p:cNvSpPr txBox="1"/>
          <p:nvPr/>
        </p:nvSpPr>
        <p:spPr>
          <a:xfrm>
            <a:off x="723900" y="1570612"/>
            <a:ext cx="78867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LOTS OF DATA ON HAND</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171450" lvl="0" marL="171450" marR="0" rtl="0" algn="l">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To be able to learn those complex mappings, typically requires many, many, many training examples.</a:t>
            </a:r>
            <a:endParaRPr/>
          </a:p>
        </p:txBody>
      </p:sp>
      <p:pic>
        <p:nvPicPr>
          <p:cNvPr descr="Codes of Interest | Deep Learning Made Fun: How deep should it be to be  called Deep Learning?" id="327" name="Google Shape;327;p31"/>
          <p:cNvPicPr preferRelativeResize="0"/>
          <p:nvPr/>
        </p:nvPicPr>
        <p:blipFill rotWithShape="1">
          <a:blip r:embed="rId3">
            <a:alphaModFix/>
          </a:blip>
          <a:srcRect b="0" l="0" r="0" t="0"/>
          <a:stretch/>
        </p:blipFill>
        <p:spPr>
          <a:xfrm>
            <a:off x="3764491" y="2686507"/>
            <a:ext cx="4663015" cy="3852405"/>
          </a:xfrm>
          <a:prstGeom prst="rect">
            <a:avLst/>
          </a:prstGeom>
          <a:noFill/>
          <a:ln>
            <a:noFill/>
          </a:ln>
        </p:spPr>
      </p:pic>
      <p:sp>
        <p:nvSpPr>
          <p:cNvPr id="328" name="Google Shape;328;p31"/>
          <p:cNvSpPr txBox="1"/>
          <p:nvPr/>
        </p:nvSpPr>
        <p:spPr>
          <a:xfrm>
            <a:off x="965868" y="416637"/>
            <a:ext cx="1026026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4" name="Google Shape;334;p32"/>
          <p:cNvSpPr txBox="1"/>
          <p:nvPr/>
        </p:nvSpPr>
        <p:spPr>
          <a:xfrm>
            <a:off x="723900" y="1570612"/>
            <a:ext cx="107188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LITTLE NEED FOR UNDERSTANDING</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171450" lvl="0" marL="171450" marR="0" rtl="0" algn="l">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Although there have been advancements in explainable and interpretable AI, deep nets are notoriously “black box” algorithms. </a:t>
            </a:r>
            <a:endParaRPr/>
          </a:p>
        </p:txBody>
      </p:sp>
      <p:pic>
        <p:nvPicPr>
          <p:cNvPr descr="Know Thy Machine - Machine learning a black box no more!" id="335" name="Google Shape;335;p32"/>
          <p:cNvPicPr preferRelativeResize="0"/>
          <p:nvPr/>
        </p:nvPicPr>
        <p:blipFill rotWithShape="1">
          <a:blip r:embed="rId3">
            <a:alphaModFix/>
          </a:blip>
          <a:srcRect b="0" l="0" r="0" t="0"/>
          <a:stretch/>
        </p:blipFill>
        <p:spPr>
          <a:xfrm>
            <a:off x="2435225" y="2560285"/>
            <a:ext cx="7321550" cy="3881078"/>
          </a:xfrm>
          <a:prstGeom prst="rect">
            <a:avLst/>
          </a:prstGeom>
          <a:noFill/>
          <a:ln>
            <a:noFill/>
          </a:ln>
          <a:effectLst>
            <a:outerShdw blurRad="292100" rotWithShape="0" algn="tl" dir="2700000" dist="139700">
              <a:srgbClr val="333333">
                <a:alpha val="64705"/>
              </a:srgbClr>
            </a:outerShdw>
          </a:effectLst>
        </p:spPr>
      </p:pic>
      <p:sp>
        <p:nvSpPr>
          <p:cNvPr id="336" name="Google Shape;336;p32"/>
          <p:cNvSpPr txBox="1"/>
          <p:nvPr/>
        </p:nvSpPr>
        <p:spPr>
          <a:xfrm>
            <a:off x="965868" y="416637"/>
            <a:ext cx="1026026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2" name="Google Shape;342;p33"/>
          <p:cNvSpPr txBox="1"/>
          <p:nvPr/>
        </p:nvSpPr>
        <p:spPr>
          <a:xfrm>
            <a:off x="2413000" y="2967335"/>
            <a:ext cx="73660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Why Did Deep Learning Take Off?</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descr="A Detailed Guide to Recording Video Game Footage on a PC" id="348" name="Google Shape;348;p34"/>
          <p:cNvPicPr preferRelativeResize="0"/>
          <p:nvPr/>
        </p:nvPicPr>
        <p:blipFill rotWithShape="1">
          <a:blip r:embed="rId3">
            <a:alphaModFix/>
          </a:blip>
          <a:srcRect b="0" l="0" r="0" t="0"/>
          <a:stretch/>
        </p:blipFill>
        <p:spPr>
          <a:xfrm>
            <a:off x="0" y="-131190"/>
            <a:ext cx="12192000" cy="7120379"/>
          </a:xfrm>
          <a:prstGeom prst="rect">
            <a:avLst/>
          </a:prstGeom>
          <a:noFill/>
          <a:ln>
            <a:noFill/>
          </a:ln>
        </p:spPr>
      </p:pic>
      <p:sp>
        <p:nvSpPr>
          <p:cNvPr id="349" name="Google Shape;349;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0" name="Google Shape;350;p34"/>
          <p:cNvSpPr txBox="1"/>
          <p:nvPr/>
        </p:nvSpPr>
        <p:spPr>
          <a:xfrm>
            <a:off x="2413000" y="5626971"/>
            <a:ext cx="73660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lt1"/>
                </a:solidFill>
                <a:latin typeface="Economica"/>
                <a:ea typeface="Economica"/>
                <a:cs typeface="Economica"/>
                <a:sym typeface="Economica"/>
              </a:rPr>
              <a:t>Video Games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DC Global datasphere growth by region" id="356" name="Google Shape;356;p35"/>
          <p:cNvPicPr preferRelativeResize="0"/>
          <p:nvPr/>
        </p:nvPicPr>
        <p:blipFill rotWithShape="1">
          <a:blip r:embed="rId3">
            <a:alphaModFix/>
          </a:blip>
          <a:srcRect b="0" l="0" r="0" t="0"/>
          <a:stretch/>
        </p:blipFill>
        <p:spPr>
          <a:xfrm>
            <a:off x="1464059" y="1400175"/>
            <a:ext cx="9263881" cy="4545092"/>
          </a:xfrm>
          <a:prstGeom prst="rect">
            <a:avLst/>
          </a:prstGeom>
          <a:noFill/>
          <a:ln>
            <a:noFill/>
          </a:ln>
          <a:effectLst>
            <a:outerShdw blurRad="292100" rotWithShape="0" algn="tl" dir="2700000" dist="139700">
              <a:srgbClr val="333333">
                <a:alpha val="64705"/>
              </a:srgbClr>
            </a:outerShdw>
          </a:effectLst>
        </p:spPr>
      </p:pic>
      <p:sp>
        <p:nvSpPr>
          <p:cNvPr id="357" name="Google Shape;357;p35"/>
          <p:cNvSpPr txBox="1"/>
          <p:nvPr/>
        </p:nvSpPr>
        <p:spPr>
          <a:xfrm>
            <a:off x="2412999" y="176054"/>
            <a:ext cx="73660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Data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3" name="Google Shape;363;p36"/>
          <p:cNvSpPr txBox="1"/>
          <p:nvPr/>
        </p:nvSpPr>
        <p:spPr>
          <a:xfrm>
            <a:off x="698500" y="415057"/>
            <a:ext cx="736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dk1"/>
                </a:solidFill>
                <a:latin typeface="Economica"/>
                <a:ea typeface="Economica"/>
                <a:cs typeface="Economica"/>
                <a:sym typeface="Economica"/>
              </a:rPr>
              <a:t>Algorithmic Improvements</a:t>
            </a:r>
            <a:endParaRPr/>
          </a:p>
        </p:txBody>
      </p:sp>
      <p:pic>
        <p:nvPicPr>
          <p:cNvPr descr="Activation Function | Introduction to Activation Function for Deep Learning" id="364" name="Google Shape;364;p36"/>
          <p:cNvPicPr preferRelativeResize="0"/>
          <p:nvPr/>
        </p:nvPicPr>
        <p:blipFill rotWithShape="1">
          <a:blip r:embed="rId3">
            <a:alphaModFix/>
          </a:blip>
          <a:srcRect b="0" l="0" r="0" t="0"/>
          <a:stretch/>
        </p:blipFill>
        <p:spPr>
          <a:xfrm>
            <a:off x="8172600" y="3429000"/>
            <a:ext cx="3289300" cy="2463800"/>
          </a:xfrm>
          <a:prstGeom prst="rect">
            <a:avLst/>
          </a:prstGeom>
          <a:noFill/>
          <a:ln>
            <a:noFill/>
          </a:ln>
        </p:spPr>
      </p:pic>
      <p:pic>
        <p:nvPicPr>
          <p:cNvPr descr="ECMWF Ensemble Prediction System." id="365" name="Google Shape;365;p36"/>
          <p:cNvPicPr preferRelativeResize="0"/>
          <p:nvPr/>
        </p:nvPicPr>
        <p:blipFill rotWithShape="1">
          <a:blip r:embed="rId4">
            <a:alphaModFix/>
          </a:blip>
          <a:srcRect b="5411" l="2828" r="0" t="0"/>
          <a:stretch/>
        </p:blipFill>
        <p:spPr>
          <a:xfrm>
            <a:off x="492192" y="2252107"/>
            <a:ext cx="7054417" cy="3077959"/>
          </a:xfrm>
          <a:prstGeom prst="rect">
            <a:avLst/>
          </a:prstGeom>
          <a:noFill/>
          <a:ln>
            <a:noFill/>
          </a:ln>
        </p:spPr>
      </p:pic>
      <p:pic>
        <p:nvPicPr>
          <p:cNvPr id="366" name="Google Shape;366;p36"/>
          <p:cNvPicPr preferRelativeResize="0"/>
          <p:nvPr/>
        </p:nvPicPr>
        <p:blipFill rotWithShape="1">
          <a:blip r:embed="rId5">
            <a:alphaModFix/>
          </a:blip>
          <a:srcRect b="0" l="0" r="0" t="0"/>
          <a:stretch/>
        </p:blipFill>
        <p:spPr>
          <a:xfrm>
            <a:off x="7819410" y="340181"/>
            <a:ext cx="3190136" cy="246978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7"/>
          <p:cNvSpPr txBox="1"/>
          <p:nvPr/>
        </p:nvSpPr>
        <p:spPr>
          <a:xfrm>
            <a:off x="3151935" y="2522567"/>
            <a:ext cx="565521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Questions?</a:t>
            </a:r>
            <a:endParaRPr/>
          </a:p>
        </p:txBody>
      </p:sp>
      <p:sp>
        <p:nvSpPr>
          <p:cNvPr id="372" name="Google Shape;372;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8"/>
          <p:cNvSpPr txBox="1"/>
          <p:nvPr/>
        </p:nvSpPr>
        <p:spPr>
          <a:xfrm>
            <a:off x="1403684" y="1010240"/>
            <a:ext cx="938463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Walk-Through of Google Colab</a:t>
            </a:r>
            <a:endParaRPr sz="5400">
              <a:solidFill>
                <a:schemeClr val="dk1"/>
              </a:solidFill>
              <a:latin typeface="Economica"/>
              <a:ea typeface="Economica"/>
              <a:cs typeface="Economica"/>
              <a:sym typeface="Economica"/>
            </a:endParaRPr>
          </a:p>
        </p:txBody>
      </p:sp>
      <p:sp>
        <p:nvSpPr>
          <p:cNvPr id="378" name="Google Shape;37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Use Google Colab for Deep Learning and Machine Learning Models" id="379" name="Google Shape;379;p38"/>
          <p:cNvPicPr preferRelativeResize="0"/>
          <p:nvPr/>
        </p:nvPicPr>
        <p:blipFill rotWithShape="1">
          <a:blip r:embed="rId3">
            <a:alphaModFix/>
          </a:blip>
          <a:srcRect b="0" l="0" r="0" t="0"/>
          <a:stretch/>
        </p:blipFill>
        <p:spPr>
          <a:xfrm>
            <a:off x="3607003" y="2424074"/>
            <a:ext cx="4977993" cy="3766445"/>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7" name="Google Shape;127;p4"/>
          <p:cNvSpPr txBox="1"/>
          <p:nvPr/>
        </p:nvSpPr>
        <p:spPr>
          <a:xfrm>
            <a:off x="4342662" y="344555"/>
            <a:ext cx="646095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My Research</a:t>
            </a:r>
            <a:endParaRPr/>
          </a:p>
        </p:txBody>
      </p:sp>
      <p:pic>
        <p:nvPicPr>
          <p:cNvPr id="128" name="Google Shape;128;p4"/>
          <p:cNvPicPr preferRelativeResize="0"/>
          <p:nvPr/>
        </p:nvPicPr>
        <p:blipFill rotWithShape="1">
          <a:blip r:embed="rId3">
            <a:alphaModFix/>
          </a:blip>
          <a:srcRect b="0" l="0" r="0" t="0"/>
          <a:stretch/>
        </p:blipFill>
        <p:spPr>
          <a:xfrm rot="-307364">
            <a:off x="816273" y="774484"/>
            <a:ext cx="3594061" cy="4831577"/>
          </a:xfrm>
          <a:prstGeom prst="rect">
            <a:avLst/>
          </a:prstGeom>
          <a:noFill/>
          <a:ln>
            <a:noFill/>
          </a:ln>
          <a:effectLst>
            <a:outerShdw blurRad="292100" rotWithShape="0" algn="tl" dir="2700000" dist="139700">
              <a:srgbClr val="333333">
                <a:alpha val="64705"/>
              </a:srgbClr>
            </a:outerShdw>
          </a:effectLst>
        </p:spPr>
      </p:pic>
      <p:pic>
        <p:nvPicPr>
          <p:cNvPr id="129" name="Google Shape;129;p4"/>
          <p:cNvPicPr preferRelativeResize="0"/>
          <p:nvPr/>
        </p:nvPicPr>
        <p:blipFill rotWithShape="1">
          <a:blip r:embed="rId4">
            <a:alphaModFix/>
          </a:blip>
          <a:srcRect b="0" l="0" r="0" t="0"/>
          <a:stretch/>
        </p:blipFill>
        <p:spPr>
          <a:xfrm>
            <a:off x="2150808" y="2159305"/>
            <a:ext cx="4044802" cy="3143250"/>
          </a:xfrm>
          <a:prstGeom prst="rect">
            <a:avLst/>
          </a:prstGeom>
          <a:noFill/>
          <a:ln>
            <a:noFill/>
          </a:ln>
          <a:effectLst>
            <a:outerShdw blurRad="292100" rotWithShape="0" algn="tl" dir="2700000" dist="139700">
              <a:srgbClr val="333333">
                <a:alpha val="64705"/>
              </a:srgbClr>
            </a:outerShdw>
          </a:effectLst>
        </p:spPr>
      </p:pic>
      <p:pic>
        <p:nvPicPr>
          <p:cNvPr id="130" name="Google Shape;130;p4"/>
          <p:cNvPicPr preferRelativeResize="0"/>
          <p:nvPr/>
        </p:nvPicPr>
        <p:blipFill rotWithShape="1">
          <a:blip r:embed="rId5">
            <a:alphaModFix/>
          </a:blip>
          <a:srcRect b="0" l="0" r="0" t="0"/>
          <a:stretch/>
        </p:blipFill>
        <p:spPr>
          <a:xfrm rot="357197">
            <a:off x="7233404" y="1729896"/>
            <a:ext cx="3768146" cy="478241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5"/>
          <p:cNvSpPr txBox="1"/>
          <p:nvPr/>
        </p:nvSpPr>
        <p:spPr>
          <a:xfrm>
            <a:off x="2865521" y="586938"/>
            <a:ext cx="646095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Course Materials</a:t>
            </a:r>
            <a:endParaRPr/>
          </a:p>
        </p:txBody>
      </p:sp>
      <p:sp>
        <p:nvSpPr>
          <p:cNvPr id="136" name="Google Shape;136;p5"/>
          <p:cNvSpPr txBox="1"/>
          <p:nvPr/>
        </p:nvSpPr>
        <p:spPr>
          <a:xfrm>
            <a:off x="5777633" y="4765092"/>
            <a:ext cx="5866145"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GOOGLE COLAB</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171450" lvl="0" marL="171450" marR="0" rtl="0" algn="l">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All homework and exercises in this course will be implemented in Python. You are welcome to employ a local instance of Python, but for simplicity’s sake I would recommend you work in Google Colab, because we (the TA and I) will not be able to provide technical support. We will rely heavily on Jupyter Notebooks.  </a:t>
            </a:r>
            <a:endParaRPr/>
          </a:p>
        </p:txBody>
      </p:sp>
      <p:sp>
        <p:nvSpPr>
          <p:cNvPr id="137" name="Google Shape;137;p5"/>
          <p:cNvSpPr txBox="1"/>
          <p:nvPr/>
        </p:nvSpPr>
        <p:spPr>
          <a:xfrm>
            <a:off x="772056" y="1635742"/>
            <a:ext cx="4479042" cy="29854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Quicksand"/>
                <a:ea typeface="Quicksand"/>
                <a:cs typeface="Quicksand"/>
                <a:sym typeface="Quicksand"/>
              </a:rPr>
              <a:t>COURSE WEBSITE</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171450" lvl="0" marL="171450" marR="0" rtl="0" algn="l">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The course website is on Blackboard – I assume you have looked at it by this point (if you aren’t enrolled in the site, let me know)</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171450" lvl="0" marL="171450" marR="0" rtl="0" algn="l">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You will submit all assignments and receive relevant course announcements via this site. </a:t>
            </a:r>
            <a:endParaRPr/>
          </a:p>
          <a:p>
            <a:pPr indent="-82550" lvl="0" marL="171450" marR="0" rtl="0" algn="l">
              <a:spcBef>
                <a:spcPts val="0"/>
              </a:spcBef>
              <a:spcAft>
                <a:spcPts val="0"/>
              </a:spcAft>
              <a:buClr>
                <a:schemeClr val="dk1"/>
              </a:buClr>
              <a:buSzPts val="1400"/>
              <a:buFont typeface="Arial"/>
              <a:buNone/>
            </a:pPr>
            <a:r>
              <a:t/>
            </a:r>
            <a:endParaRPr sz="1400">
              <a:solidFill>
                <a:schemeClr val="dk1"/>
              </a:solidFill>
              <a:latin typeface="Quicksand"/>
              <a:ea typeface="Quicksand"/>
              <a:cs typeface="Quicksand"/>
              <a:sym typeface="Quicksand"/>
            </a:endParaRPr>
          </a:p>
          <a:p>
            <a:pPr indent="-171450" lvl="0" marL="171450" marR="0" rtl="0" algn="l">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I will post lecture materials and in-class exercises / examples in the GitHub Repository that is linked on Blackboard.</a:t>
            </a:r>
            <a:endParaRPr/>
          </a:p>
          <a:p>
            <a:pPr indent="0" lvl="0" marL="0" marR="0" rtl="0" algn="l">
              <a:spcBef>
                <a:spcPts val="0"/>
              </a:spcBef>
              <a:spcAft>
                <a:spcPts val="0"/>
              </a:spcAft>
              <a:buNone/>
            </a:pPr>
            <a:r>
              <a:t/>
            </a:r>
            <a:endParaRPr sz="1400">
              <a:solidFill>
                <a:schemeClr val="dk1"/>
              </a:solidFill>
              <a:latin typeface="Quicksand"/>
              <a:ea typeface="Quicksand"/>
              <a:cs typeface="Quicksand"/>
              <a:sym typeface="Quicksand"/>
            </a:endParaRPr>
          </a:p>
        </p:txBody>
      </p:sp>
      <p:pic>
        <p:nvPicPr>
          <p:cNvPr id="138" name="Google Shape;138;p5"/>
          <p:cNvPicPr preferRelativeResize="0"/>
          <p:nvPr/>
        </p:nvPicPr>
        <p:blipFill rotWithShape="1">
          <a:blip r:embed="rId3">
            <a:alphaModFix/>
          </a:blip>
          <a:srcRect b="0" l="0" r="0" t="0"/>
          <a:stretch/>
        </p:blipFill>
        <p:spPr>
          <a:xfrm>
            <a:off x="5777633" y="1843962"/>
            <a:ext cx="5989700" cy="2568992"/>
          </a:xfrm>
          <a:prstGeom prst="rect">
            <a:avLst/>
          </a:prstGeom>
          <a:noFill/>
          <a:ln>
            <a:noFill/>
          </a:ln>
          <a:effectLst>
            <a:outerShdw blurRad="292100" rotWithShape="0" algn="tl" dir="2700000" dist="139700">
              <a:srgbClr val="333333">
                <a:alpha val="64705"/>
              </a:srgbClr>
            </a:outerShdw>
          </a:effectLst>
        </p:spPr>
      </p:pic>
      <p:pic>
        <p:nvPicPr>
          <p:cNvPr descr="Use Google Colab for Deep Learning and Machine Learning Models" id="139" name="Google Shape;139;p5"/>
          <p:cNvPicPr preferRelativeResize="0"/>
          <p:nvPr/>
        </p:nvPicPr>
        <p:blipFill rotWithShape="1">
          <a:blip r:embed="rId4">
            <a:alphaModFix/>
          </a:blip>
          <a:srcRect b="0" l="0" r="0" t="0"/>
          <a:stretch/>
        </p:blipFill>
        <p:spPr>
          <a:xfrm>
            <a:off x="2897364" y="4765092"/>
            <a:ext cx="2237284" cy="1692772"/>
          </a:xfrm>
          <a:prstGeom prst="rect">
            <a:avLst/>
          </a:prstGeom>
          <a:noFill/>
          <a:ln>
            <a:noFill/>
          </a:ln>
          <a:effectLst>
            <a:outerShdw blurRad="292100" rotWithShape="0" algn="tl" dir="2700000" dist="139700">
              <a:srgbClr val="333333">
                <a:alpha val="64705"/>
              </a:srgbClr>
            </a:outerShdw>
          </a:effectLst>
        </p:spPr>
      </p:pic>
      <p:pic>
        <p:nvPicPr>
          <p:cNvPr descr="HOW TO GET STARTED WITH GITHUB(OPEN SOURCE)? | by Srimathi Jagadeesan |  hackgenius | Medium" id="140" name="Google Shape;140;p5"/>
          <p:cNvPicPr preferRelativeResize="0"/>
          <p:nvPr/>
        </p:nvPicPr>
        <p:blipFill rotWithShape="1">
          <a:blip r:embed="rId5">
            <a:alphaModFix/>
          </a:blip>
          <a:srcRect b="0" l="0" r="0" t="0"/>
          <a:stretch/>
        </p:blipFill>
        <p:spPr>
          <a:xfrm>
            <a:off x="904125" y="4746649"/>
            <a:ext cx="1566011" cy="15369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6"/>
          <p:cNvSpPr txBox="1"/>
          <p:nvPr/>
        </p:nvSpPr>
        <p:spPr>
          <a:xfrm>
            <a:off x="2865521" y="586938"/>
            <a:ext cx="646095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Grading and Evaluation</a:t>
            </a:r>
            <a:endParaRPr/>
          </a:p>
        </p:txBody>
      </p:sp>
      <p:sp>
        <p:nvSpPr>
          <p:cNvPr id="146" name="Google Shape;146;p6"/>
          <p:cNvSpPr/>
          <p:nvPr/>
        </p:nvSpPr>
        <p:spPr>
          <a:xfrm>
            <a:off x="1409699" y="2093276"/>
            <a:ext cx="1265321" cy="727592"/>
          </a:xfrm>
          <a:prstGeom prst="rect">
            <a:avLst/>
          </a:prstGeom>
          <a:solidFill>
            <a:srgbClr val="D0CECE"/>
          </a:solidFill>
          <a:ln cap="flat" cmpd="sng" w="12700">
            <a:solidFill>
              <a:srgbClr val="75707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Quicksand"/>
                <a:ea typeface="Quicksand"/>
                <a:cs typeface="Quicksand"/>
                <a:sym typeface="Quicksand"/>
              </a:rPr>
              <a:t>25%</a:t>
            </a:r>
            <a:endParaRPr/>
          </a:p>
        </p:txBody>
      </p:sp>
      <p:sp>
        <p:nvSpPr>
          <p:cNvPr id="147" name="Google Shape;147;p6"/>
          <p:cNvSpPr/>
          <p:nvPr/>
        </p:nvSpPr>
        <p:spPr>
          <a:xfrm>
            <a:off x="1409700" y="2850117"/>
            <a:ext cx="1265321" cy="727592"/>
          </a:xfrm>
          <a:prstGeom prst="rect">
            <a:avLst/>
          </a:prstGeom>
          <a:solidFill>
            <a:srgbClr val="D0CECE"/>
          </a:solidFill>
          <a:ln cap="flat" cmpd="sng" w="12700">
            <a:solidFill>
              <a:srgbClr val="75707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Quicksand"/>
                <a:ea typeface="Quicksand"/>
                <a:cs typeface="Quicksand"/>
                <a:sym typeface="Quicksand"/>
              </a:rPr>
              <a:t>25%</a:t>
            </a:r>
            <a:endParaRPr/>
          </a:p>
        </p:txBody>
      </p:sp>
      <p:sp>
        <p:nvSpPr>
          <p:cNvPr id="148" name="Google Shape;148;p6"/>
          <p:cNvSpPr/>
          <p:nvPr/>
        </p:nvSpPr>
        <p:spPr>
          <a:xfrm>
            <a:off x="1409699" y="3772424"/>
            <a:ext cx="1265321" cy="1069312"/>
          </a:xfrm>
          <a:prstGeom prst="rect">
            <a:avLst/>
          </a:prstGeom>
          <a:solidFill>
            <a:srgbClr val="AEABAB"/>
          </a:solidFill>
          <a:ln cap="flat" cmpd="sng" w="12700">
            <a:solidFill>
              <a:srgbClr val="3A3838"/>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Quicksand"/>
                <a:ea typeface="Quicksand"/>
                <a:cs typeface="Quicksand"/>
                <a:sym typeface="Quicksand"/>
              </a:rPr>
              <a:t>50%</a:t>
            </a:r>
            <a:endParaRPr/>
          </a:p>
        </p:txBody>
      </p:sp>
      <p:sp>
        <p:nvSpPr>
          <p:cNvPr id="149" name="Google Shape;149;p6"/>
          <p:cNvSpPr txBox="1"/>
          <p:nvPr/>
        </p:nvSpPr>
        <p:spPr>
          <a:xfrm>
            <a:off x="3657600" y="2203587"/>
            <a:ext cx="7886700" cy="1292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Quicksand"/>
                <a:ea typeface="Quicksand"/>
                <a:cs typeface="Quicksand"/>
                <a:sym typeface="Quicksand"/>
              </a:rPr>
              <a:t>HOMEWORK</a:t>
            </a:r>
            <a:endParaRPr sz="1200">
              <a:solidFill>
                <a:schemeClr val="dk1"/>
              </a:solidFill>
              <a:latin typeface="Quicksand"/>
              <a:ea typeface="Quicksand"/>
              <a:cs typeface="Quicksand"/>
              <a:sym typeface="Quicksand"/>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Two (2) assignments worth 25% of your final grade, each, to be completed in groups of no more than 2 students (indicate group members as part of your submission); you can also complete these assignments by yourself, if you prefer.</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Each homework problem set is based on preceding lab / course material. Due before the start of class on the indicated submission date – </a:t>
            </a:r>
            <a:r>
              <a:rPr b="1" lang="en-US" sz="1200">
                <a:solidFill>
                  <a:schemeClr val="dk1"/>
                </a:solidFill>
                <a:latin typeface="Quicksand"/>
                <a:ea typeface="Quicksand"/>
                <a:cs typeface="Quicksand"/>
                <a:sym typeface="Quicksand"/>
              </a:rPr>
              <a:t>submit via Blackboard only! </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Per the syllabus, late submissions will not be accepted.</a:t>
            </a:r>
            <a:endParaRPr/>
          </a:p>
        </p:txBody>
      </p:sp>
      <p:sp>
        <p:nvSpPr>
          <p:cNvPr id="150" name="Google Shape;150;p6"/>
          <p:cNvSpPr/>
          <p:nvPr/>
        </p:nvSpPr>
        <p:spPr>
          <a:xfrm>
            <a:off x="2890922" y="2093277"/>
            <a:ext cx="550777" cy="1484432"/>
          </a:xfrm>
          <a:prstGeom prst="rightBrace">
            <a:avLst>
              <a:gd fmla="val 8333" name="adj1"/>
              <a:gd fmla="val 5056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6"/>
          <p:cNvSpPr txBox="1"/>
          <p:nvPr/>
        </p:nvSpPr>
        <p:spPr>
          <a:xfrm>
            <a:off x="3657601" y="3772424"/>
            <a:ext cx="816610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Quicksand"/>
                <a:ea typeface="Quicksand"/>
                <a:cs typeface="Quicksand"/>
                <a:sym typeface="Quicksand"/>
              </a:rPr>
              <a:t>FINAL PROJECT </a:t>
            </a:r>
            <a:endParaRPr sz="1200">
              <a:solidFill>
                <a:schemeClr val="dk1"/>
              </a:solidFill>
              <a:latin typeface="Quicksand"/>
              <a:ea typeface="Quicksand"/>
              <a:cs typeface="Quicksand"/>
              <a:sym typeface="Quicksand"/>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The final project will be presented during the last regularly scheduled classroom session.</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You will work in groups of 2-3 (your choice) to implement a neural network-based predictive model that addresses a practical problem of interest to you! You will source your own dataset, motivate the prediction problem (explain why it’s practically relevant), and then implement the predictive model. Your goal should be to make this project useful for you!</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Quicksand"/>
                <a:ea typeface="Quicksand"/>
                <a:cs typeface="Quicksand"/>
                <a:sym typeface="Quicksand"/>
              </a:rPr>
              <a:t>The deliverables will include a project proposal due in Week 2 (5%), a mid-point check-in meeting with me to ensure you are on track (5%)</a:t>
            </a:r>
            <a:endParaRPr/>
          </a:p>
        </p:txBody>
      </p:sp>
      <p:cxnSp>
        <p:nvCxnSpPr>
          <p:cNvPr id="152" name="Google Shape;152;p6"/>
          <p:cNvCxnSpPr/>
          <p:nvPr/>
        </p:nvCxnSpPr>
        <p:spPr>
          <a:xfrm>
            <a:off x="2890922" y="4307080"/>
            <a:ext cx="550777"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7"/>
          <p:cNvSpPr txBox="1"/>
          <p:nvPr/>
        </p:nvSpPr>
        <p:spPr>
          <a:xfrm>
            <a:off x="2865521" y="586938"/>
            <a:ext cx="646095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Course Textbook</a:t>
            </a:r>
            <a:endParaRPr/>
          </a:p>
        </p:txBody>
      </p:sp>
      <p:sp>
        <p:nvSpPr>
          <p:cNvPr id="158" name="Google Shape;158;p7"/>
          <p:cNvSpPr txBox="1"/>
          <p:nvPr/>
        </p:nvSpPr>
        <p:spPr>
          <a:xfrm>
            <a:off x="3047143" y="5070733"/>
            <a:ext cx="609771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12121"/>
                </a:solidFill>
                <a:latin typeface="Garamond"/>
                <a:ea typeface="Garamond"/>
                <a:cs typeface="Garamond"/>
                <a:sym typeface="Garamond"/>
              </a:rPr>
              <a:t>Chollet, François. (2021). </a:t>
            </a:r>
            <a:r>
              <a:rPr i="1" lang="en-US" sz="1800">
                <a:solidFill>
                  <a:srgbClr val="212121"/>
                </a:solidFill>
                <a:latin typeface="Garamond"/>
                <a:ea typeface="Garamond"/>
                <a:cs typeface="Garamond"/>
                <a:sym typeface="Garamond"/>
              </a:rPr>
              <a:t>Deep Learning with Python (2</a:t>
            </a:r>
            <a:r>
              <a:rPr i="1" lang="en-US" sz="800">
                <a:solidFill>
                  <a:srgbClr val="212121"/>
                </a:solidFill>
                <a:latin typeface="Garamond"/>
                <a:ea typeface="Garamond"/>
                <a:cs typeface="Garamond"/>
                <a:sym typeface="Garamond"/>
              </a:rPr>
              <a:t>nd </a:t>
            </a:r>
            <a:r>
              <a:rPr i="1" lang="en-US" sz="1800">
                <a:solidFill>
                  <a:srgbClr val="212121"/>
                </a:solidFill>
                <a:latin typeface="Garamond"/>
                <a:ea typeface="Garamond"/>
                <a:cs typeface="Garamond"/>
                <a:sym typeface="Garamond"/>
              </a:rPr>
              <a:t>Edition)</a:t>
            </a:r>
            <a:r>
              <a:rPr lang="en-US" sz="1800">
                <a:solidFill>
                  <a:srgbClr val="212121"/>
                </a:solidFill>
                <a:latin typeface="Garamond"/>
                <a:ea typeface="Garamond"/>
                <a:cs typeface="Garamond"/>
                <a:sym typeface="Garamond"/>
              </a:rPr>
              <a:t>. Manning Publications Co. </a:t>
            </a:r>
            <a:r>
              <a:rPr b="1" lang="en-US" sz="1800">
                <a:solidFill>
                  <a:schemeClr val="dk1"/>
                </a:solidFill>
                <a:latin typeface="Garamond"/>
                <a:ea typeface="Garamond"/>
                <a:cs typeface="Garamond"/>
                <a:sym typeface="Garamond"/>
              </a:rPr>
              <a:t>ISBN-13: 978-1617296864. </a:t>
            </a:r>
            <a:r>
              <a:rPr lang="en-US" sz="1800">
                <a:solidFill>
                  <a:srgbClr val="0000FF"/>
                </a:solidFill>
                <a:latin typeface="Garamond"/>
                <a:ea typeface="Garamond"/>
                <a:cs typeface="Garamond"/>
                <a:sym typeface="Garamond"/>
              </a:rPr>
              <a:t>https://www.manning.com/books/deep-learning-with-python- second-edition </a:t>
            </a:r>
            <a:endParaRPr sz="1800">
              <a:solidFill>
                <a:schemeClr val="dk1"/>
              </a:solidFill>
              <a:latin typeface="Calibri"/>
              <a:ea typeface="Calibri"/>
              <a:cs typeface="Calibri"/>
              <a:sym typeface="Calibri"/>
            </a:endParaRPr>
          </a:p>
        </p:txBody>
      </p:sp>
      <p:pic>
        <p:nvPicPr>
          <p:cNvPr id="159" name="Google Shape;159;p7"/>
          <p:cNvPicPr preferRelativeResize="0"/>
          <p:nvPr/>
        </p:nvPicPr>
        <p:blipFill rotWithShape="1">
          <a:blip r:embed="rId3">
            <a:alphaModFix/>
          </a:blip>
          <a:srcRect b="0" l="0" r="0" t="0"/>
          <a:stretch/>
        </p:blipFill>
        <p:spPr>
          <a:xfrm>
            <a:off x="4797187" y="1807786"/>
            <a:ext cx="2597623" cy="29654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8"/>
          <p:cNvSpPr txBox="1"/>
          <p:nvPr/>
        </p:nvSpPr>
        <p:spPr>
          <a:xfrm>
            <a:off x="2865521" y="586938"/>
            <a:ext cx="646095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Required Software</a:t>
            </a:r>
            <a:endParaRPr/>
          </a:p>
        </p:txBody>
      </p:sp>
      <p:sp>
        <p:nvSpPr>
          <p:cNvPr id="165" name="Google Shape;165;p8"/>
          <p:cNvSpPr txBox="1"/>
          <p:nvPr/>
        </p:nvSpPr>
        <p:spPr>
          <a:xfrm>
            <a:off x="738413" y="1922338"/>
            <a:ext cx="6279904" cy="21852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Quicksand"/>
                <a:ea typeface="Quicksand"/>
                <a:cs typeface="Quicksand"/>
                <a:sym typeface="Quicksand"/>
              </a:rPr>
              <a:t>SOFTWARE CONFIGURATION</a:t>
            </a:r>
            <a:endParaRPr/>
          </a:p>
          <a:p>
            <a:pPr indent="-69850" lvl="0" marL="171450" marR="0" rtl="0" algn="l">
              <a:spcBef>
                <a:spcPts val="0"/>
              </a:spcBef>
              <a:spcAft>
                <a:spcPts val="0"/>
              </a:spcAft>
              <a:buClr>
                <a:schemeClr val="dk1"/>
              </a:buClr>
              <a:buSzPts val="1600"/>
              <a:buFont typeface="Arial"/>
              <a:buNone/>
            </a:pPr>
            <a:r>
              <a:t/>
            </a:r>
            <a:endParaRPr sz="1600">
              <a:solidFill>
                <a:schemeClr val="dk1"/>
              </a:solidFill>
              <a:latin typeface="Quicksand"/>
              <a:ea typeface="Quicksand"/>
              <a:cs typeface="Quicksand"/>
              <a:sym typeface="Quicksand"/>
            </a:endParaRPr>
          </a:p>
          <a:p>
            <a:pPr indent="-171450" lvl="0" marL="171450" marR="0" rtl="0" algn="l">
              <a:spcBef>
                <a:spcPts val="0"/>
              </a:spcBef>
              <a:spcAft>
                <a:spcPts val="0"/>
              </a:spcAft>
              <a:buClr>
                <a:schemeClr val="dk1"/>
              </a:buClr>
              <a:buSzPts val="1600"/>
              <a:buFont typeface="Arial"/>
              <a:buChar char="•"/>
            </a:pPr>
            <a:r>
              <a:rPr lang="en-US" sz="1600">
                <a:solidFill>
                  <a:schemeClr val="dk1"/>
                </a:solidFill>
                <a:latin typeface="Quicksand"/>
                <a:ea typeface="Quicksand"/>
                <a:cs typeface="Quicksand"/>
                <a:sym typeface="Quicksand"/>
              </a:rPr>
              <a:t>You can access Google Colab at </a:t>
            </a:r>
            <a:r>
              <a:rPr lang="en-US" sz="1600" u="sng">
                <a:solidFill>
                  <a:schemeClr val="dk1"/>
                </a:solidFill>
                <a:latin typeface="Quicksand"/>
                <a:ea typeface="Quicksand"/>
                <a:cs typeface="Quicksand"/>
                <a:sym typeface="Quicksand"/>
                <a:hlinkClick r:id="rId3">
                  <a:extLst>
                    <a:ext uri="{A12FA001-AC4F-418D-AE19-62706E023703}">
                      <ahyp:hlinkClr val="tx"/>
                    </a:ext>
                  </a:extLst>
                </a:hlinkClick>
              </a:rPr>
              <a:t>https://colab.research.google.com</a:t>
            </a:r>
            <a:r>
              <a:rPr lang="en-US" sz="1600">
                <a:solidFill>
                  <a:schemeClr val="dk1"/>
                </a:solidFill>
                <a:latin typeface="Quicksand"/>
                <a:ea typeface="Quicksand"/>
                <a:cs typeface="Quicksand"/>
                <a:sym typeface="Quicksand"/>
              </a:rPr>
              <a:t>. You probably want to use your BU Google account credentials. </a:t>
            </a:r>
            <a:endParaRPr/>
          </a:p>
          <a:p>
            <a:pPr indent="0" lvl="0" marL="0" marR="0" rtl="0" algn="l">
              <a:spcBef>
                <a:spcPts val="0"/>
              </a:spcBef>
              <a:spcAft>
                <a:spcPts val="0"/>
              </a:spcAft>
              <a:buNone/>
            </a:pPr>
            <a:r>
              <a:t/>
            </a:r>
            <a:endParaRPr sz="1600">
              <a:solidFill>
                <a:schemeClr val="dk1"/>
              </a:solidFill>
              <a:latin typeface="Quicksand"/>
              <a:ea typeface="Quicksand"/>
              <a:cs typeface="Quicksand"/>
              <a:sym typeface="Quicksand"/>
            </a:endParaRPr>
          </a:p>
          <a:p>
            <a:pPr indent="-171450" lvl="0" marL="171450" marR="0" rtl="0" algn="l">
              <a:spcBef>
                <a:spcPts val="0"/>
              </a:spcBef>
              <a:spcAft>
                <a:spcPts val="0"/>
              </a:spcAft>
              <a:buClr>
                <a:schemeClr val="dk1"/>
              </a:buClr>
              <a:buSzPts val="1600"/>
              <a:buFont typeface="Arial"/>
              <a:buChar char="•"/>
            </a:pPr>
            <a:r>
              <a:rPr lang="en-US" sz="1600">
                <a:solidFill>
                  <a:schemeClr val="dk1"/>
                </a:solidFill>
                <a:latin typeface="Quicksand"/>
                <a:ea typeface="Quicksand"/>
                <a:cs typeface="Quicksand"/>
                <a:sym typeface="Quicksand"/>
              </a:rPr>
              <a:t>If you wish, you may run Python / Jupyter notebooks locally, installing the relevant packages, but please note that we (the TA and I) cannot provide any technical support. </a:t>
            </a:r>
            <a:endParaRPr/>
          </a:p>
        </p:txBody>
      </p:sp>
      <p:pic>
        <p:nvPicPr>
          <p:cNvPr descr="Use Google Colab for Deep Learning and Machine Learning Models" id="166" name="Google Shape;166;p8"/>
          <p:cNvPicPr preferRelativeResize="0"/>
          <p:nvPr/>
        </p:nvPicPr>
        <p:blipFill rotWithShape="1">
          <a:blip r:embed="rId4">
            <a:alphaModFix/>
          </a:blip>
          <a:srcRect b="0" l="0" r="0" t="0"/>
          <a:stretch/>
        </p:blipFill>
        <p:spPr>
          <a:xfrm>
            <a:off x="8349700" y="1751910"/>
            <a:ext cx="2888129" cy="2185214"/>
          </a:xfrm>
          <a:prstGeom prst="rect">
            <a:avLst/>
          </a:prstGeom>
          <a:noFill/>
          <a:ln>
            <a:noFill/>
          </a:ln>
          <a:effectLst>
            <a:outerShdw blurRad="292100" rotWithShape="0" algn="tl" dir="2700000" dist="139700">
              <a:srgbClr val="333333">
                <a:alpha val="64705"/>
              </a:srgbClr>
            </a:outerShdw>
          </a:effectLst>
        </p:spPr>
      </p:pic>
      <p:pic>
        <p:nvPicPr>
          <p:cNvPr descr="Python (programming language) - Wikipedia" id="167" name="Google Shape;167;p8"/>
          <p:cNvPicPr preferRelativeResize="0"/>
          <p:nvPr/>
        </p:nvPicPr>
        <p:blipFill rotWithShape="1">
          <a:blip r:embed="rId5">
            <a:alphaModFix/>
          </a:blip>
          <a:srcRect b="0" l="0" r="0" t="0"/>
          <a:stretch/>
        </p:blipFill>
        <p:spPr>
          <a:xfrm>
            <a:off x="2204926" y="4623039"/>
            <a:ext cx="1701321" cy="1701321"/>
          </a:xfrm>
          <a:prstGeom prst="rect">
            <a:avLst/>
          </a:prstGeom>
          <a:noFill/>
          <a:ln>
            <a:noFill/>
          </a:ln>
        </p:spPr>
      </p:pic>
      <p:pic>
        <p:nvPicPr>
          <p:cNvPr descr="keras tensorflow python - Cheap Online Shopping -" id="168" name="Google Shape;168;p8"/>
          <p:cNvPicPr preferRelativeResize="0"/>
          <p:nvPr/>
        </p:nvPicPr>
        <p:blipFill rotWithShape="1">
          <a:blip r:embed="rId6">
            <a:alphaModFix/>
          </a:blip>
          <a:srcRect b="0" l="0" r="0" t="0"/>
          <a:stretch/>
        </p:blipFill>
        <p:spPr>
          <a:xfrm>
            <a:off x="4878404" y="4339877"/>
            <a:ext cx="2656440" cy="1992330"/>
          </a:xfrm>
          <a:prstGeom prst="rect">
            <a:avLst/>
          </a:prstGeom>
          <a:noFill/>
          <a:ln>
            <a:noFill/>
          </a:ln>
        </p:spPr>
      </p:pic>
      <p:pic>
        <p:nvPicPr>
          <p:cNvPr descr="Welcome to PyTorch Tutorials — PyTorch Tutorials 1.10.1+cu102 documentation" id="169" name="Google Shape;169;p8"/>
          <p:cNvPicPr preferRelativeResize="0"/>
          <p:nvPr/>
        </p:nvPicPr>
        <p:blipFill rotWithShape="1">
          <a:blip r:embed="rId7">
            <a:alphaModFix/>
          </a:blip>
          <a:srcRect b="0" l="0" r="0" t="0"/>
          <a:stretch/>
        </p:blipFill>
        <p:spPr>
          <a:xfrm>
            <a:off x="8120227" y="4866530"/>
            <a:ext cx="3410263" cy="923330"/>
          </a:xfrm>
          <a:prstGeom prst="rect">
            <a:avLst/>
          </a:prstGeom>
          <a:noFill/>
          <a:ln>
            <a:noFill/>
          </a:ln>
        </p:spPr>
      </p:pic>
      <p:cxnSp>
        <p:nvCxnSpPr>
          <p:cNvPr id="170" name="Google Shape;170;p8"/>
          <p:cNvCxnSpPr/>
          <p:nvPr/>
        </p:nvCxnSpPr>
        <p:spPr>
          <a:xfrm>
            <a:off x="8507002" y="4866530"/>
            <a:ext cx="2730827" cy="923330"/>
          </a:xfrm>
          <a:prstGeom prst="straightConnector1">
            <a:avLst/>
          </a:prstGeom>
          <a:noFill/>
          <a:ln cap="flat" cmpd="sng" w="38100">
            <a:solidFill>
              <a:srgbClr val="FF0000"/>
            </a:solidFill>
            <a:prstDash val="solid"/>
            <a:miter lim="800000"/>
            <a:headEnd len="sm" w="sm" type="none"/>
            <a:tailEnd len="sm" w="sm" type="none"/>
          </a:ln>
        </p:spPr>
      </p:cxnSp>
      <p:cxnSp>
        <p:nvCxnSpPr>
          <p:cNvPr id="171" name="Google Shape;171;p8"/>
          <p:cNvCxnSpPr/>
          <p:nvPr/>
        </p:nvCxnSpPr>
        <p:spPr>
          <a:xfrm flipH="1" rot="10800000">
            <a:off x="8507001" y="4866530"/>
            <a:ext cx="2589089" cy="923330"/>
          </a:xfrm>
          <a:prstGeom prst="straightConnector1">
            <a:avLst/>
          </a:prstGeom>
          <a:noFill/>
          <a:ln cap="flat" cmpd="sng" w="38100">
            <a:solidFill>
              <a:srgbClr val="FF0000"/>
            </a:solidFill>
            <a:prstDash val="solid"/>
            <a:miter lim="800000"/>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9"/>
          <p:cNvSpPr txBox="1"/>
          <p:nvPr/>
        </p:nvSpPr>
        <p:spPr>
          <a:xfrm>
            <a:off x="2865520" y="330391"/>
            <a:ext cx="646095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Economica"/>
                <a:ea typeface="Economica"/>
                <a:cs typeface="Economica"/>
                <a:sym typeface="Economica"/>
              </a:rPr>
              <a:t>Why Keras?</a:t>
            </a:r>
            <a:endParaRPr/>
          </a:p>
        </p:txBody>
      </p:sp>
      <p:pic>
        <p:nvPicPr>
          <p:cNvPr id="177" name="Google Shape;177;p9"/>
          <p:cNvPicPr preferRelativeResize="0"/>
          <p:nvPr/>
        </p:nvPicPr>
        <p:blipFill rotWithShape="1">
          <a:blip r:embed="rId3">
            <a:alphaModFix/>
          </a:blip>
          <a:srcRect b="0" l="0" r="0" t="0"/>
          <a:stretch/>
        </p:blipFill>
        <p:spPr>
          <a:xfrm>
            <a:off x="696950" y="1701800"/>
            <a:ext cx="4916449" cy="4320770"/>
          </a:xfrm>
          <a:prstGeom prst="rect">
            <a:avLst/>
          </a:prstGeom>
          <a:noFill/>
          <a:ln>
            <a:noFill/>
          </a:ln>
          <a:effectLst>
            <a:outerShdw blurRad="292100" rotWithShape="0" algn="tl" dir="2700000" dist="139700">
              <a:srgbClr val="333333">
                <a:alpha val="64705"/>
              </a:srgbClr>
            </a:outerShdw>
          </a:effectLst>
        </p:spPr>
      </p:pic>
      <p:pic>
        <p:nvPicPr>
          <p:cNvPr id="178" name="Google Shape;178;p9"/>
          <p:cNvPicPr preferRelativeResize="0"/>
          <p:nvPr/>
        </p:nvPicPr>
        <p:blipFill rotWithShape="1">
          <a:blip r:embed="rId4">
            <a:alphaModFix/>
          </a:blip>
          <a:srcRect b="0" l="0" r="0" t="0"/>
          <a:stretch/>
        </p:blipFill>
        <p:spPr>
          <a:xfrm>
            <a:off x="6375403" y="1409509"/>
            <a:ext cx="5289606" cy="511810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2019-12-28T13:51:56Z</dcterms:created>
  <dc:creator>Gordon Burtch</dc:creator>
</cp:coreProperties>
</file>